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6"/>
  </p:notesMasterIdLst>
  <p:handoutMasterIdLst>
    <p:handoutMasterId r:id="rId27"/>
  </p:handoutMasterIdLst>
  <p:sldIdLst>
    <p:sldId id="256" r:id="rId2"/>
    <p:sldId id="261" r:id="rId3"/>
    <p:sldId id="272" r:id="rId4"/>
    <p:sldId id="268" r:id="rId5"/>
    <p:sldId id="262" r:id="rId6"/>
    <p:sldId id="263" r:id="rId7"/>
    <p:sldId id="273" r:id="rId8"/>
    <p:sldId id="257" r:id="rId9"/>
    <p:sldId id="258" r:id="rId10"/>
    <p:sldId id="259" r:id="rId11"/>
    <p:sldId id="260" r:id="rId12"/>
    <p:sldId id="274" r:id="rId13"/>
    <p:sldId id="277" r:id="rId14"/>
    <p:sldId id="265" r:id="rId15"/>
    <p:sldId id="267" r:id="rId16"/>
    <p:sldId id="281" r:id="rId17"/>
    <p:sldId id="280" r:id="rId18"/>
    <p:sldId id="279" r:id="rId19"/>
    <p:sldId id="275" r:id="rId20"/>
    <p:sldId id="276" r:id="rId21"/>
    <p:sldId id="270" r:id="rId22"/>
    <p:sldId id="269" r:id="rId23"/>
    <p:sldId id="278" r:id="rId24"/>
    <p:sldId id="271"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66"/>
    <a:srgbClr val="FF6600"/>
    <a:srgbClr val="CCFFFF"/>
    <a:srgbClr val="0099FF"/>
    <a:srgbClr val="0066CC"/>
    <a:srgbClr val="FF9900"/>
    <a:srgbClr val="F1B0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94" autoAdjust="0"/>
    <p:restoredTop sz="94660"/>
  </p:normalViewPr>
  <p:slideViewPr>
    <p:cSldViewPr>
      <p:cViewPr varScale="1">
        <p:scale>
          <a:sx n="83" d="100"/>
          <a:sy n="83" d="100"/>
        </p:scale>
        <p:origin x="-86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898E8C8-1D9B-4F81-9CBE-45A0A498DAF9}" type="datetimeFigureOut">
              <a:rPr lang="en-US" smtClean="0"/>
              <a:pPr/>
              <a:t>4/1/2014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3EF1568-E7CA-4BE5-B23C-5C60E85C3158}" type="slidenum">
              <a:rPr lang="en-US" smtClean="0"/>
              <a:pPr/>
              <a:t>‹#›</a:t>
            </a:fld>
            <a:endParaRPr lang="en-US"/>
          </a:p>
        </p:txBody>
      </p:sp>
    </p:spTree>
    <p:extLst>
      <p:ext uri="{BB962C8B-B14F-4D97-AF65-F5344CB8AC3E}">
        <p14:creationId xmlns:p14="http://schemas.microsoft.com/office/powerpoint/2010/main" val="25120895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B02599-EC00-477B-8F94-A0399721E2DC}" type="datetimeFigureOut">
              <a:rPr lang="en-US" smtClean="0"/>
              <a:pPr/>
              <a:t>4/1/2014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0B2FD-D85C-49E5-B8E6-7BB2C6812328}" type="slidenum">
              <a:rPr lang="en-US" smtClean="0"/>
              <a:pPr/>
              <a:t>‹#›</a:t>
            </a:fld>
            <a:endParaRPr lang="en-US"/>
          </a:p>
        </p:txBody>
      </p:sp>
    </p:spTree>
    <p:extLst>
      <p:ext uri="{BB962C8B-B14F-4D97-AF65-F5344CB8AC3E}">
        <p14:creationId xmlns:p14="http://schemas.microsoft.com/office/powerpoint/2010/main" val="29085324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C0B2FD-D85C-49E5-B8E6-7BB2C6812328}" type="slidenum">
              <a:rPr lang="en-US" smtClean="0"/>
              <a:pPr/>
              <a:t>1</a:t>
            </a:fld>
            <a:endParaRPr lang="en-US"/>
          </a:p>
        </p:txBody>
      </p:sp>
    </p:spTree>
    <p:extLst>
      <p:ext uri="{BB962C8B-B14F-4D97-AF65-F5344CB8AC3E}">
        <p14:creationId xmlns:p14="http://schemas.microsoft.com/office/powerpoint/2010/main" val="180098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C0B2FD-D85C-49E5-B8E6-7BB2C6812328}" type="slidenum">
              <a:rPr lang="en-US" smtClean="0"/>
              <a:pPr/>
              <a:t>12</a:t>
            </a:fld>
            <a:endParaRPr lang="en-US"/>
          </a:p>
        </p:txBody>
      </p:sp>
    </p:spTree>
    <p:extLst>
      <p:ext uri="{BB962C8B-B14F-4D97-AF65-F5344CB8AC3E}">
        <p14:creationId xmlns:p14="http://schemas.microsoft.com/office/powerpoint/2010/main" val="2936069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230F4DA5-425A-4AD1-8A8E-A3CE0F41DB16}" type="datetime1">
              <a:rPr lang="en-US" smtClean="0"/>
              <a:pPr/>
              <a:t>4/1/2014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B670C09-E976-425A-BF6F-F369DB8E0AC9}"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CA6EB12-3A9C-4056-B50B-1163887F9898}" type="datetime1">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0C09-E976-425A-BF6F-F369DB8E0A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02A6ED-C7BF-4297-A859-897F25998AEB}" type="datetime1">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0C09-E976-425A-BF6F-F369DB8E0A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26082DBF-3510-4EDF-AA07-BC91120BD2A6}" type="datetime1">
              <a:rPr lang="en-US" smtClean="0"/>
              <a:pPr/>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70C09-E976-425A-BF6F-F369DB8E0AC9}"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2123A5F-62CC-4DC4-9EA7-40A18A411D87}" type="datetime1">
              <a:rPr lang="en-US" smtClean="0"/>
              <a:pPr/>
              <a:t>4/1/2014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B670C09-E976-425A-BF6F-F369DB8E0AC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2BE8B9BE-9D36-4CFB-BFC1-BF9D2117538D}" type="datetime1">
              <a:rPr lang="en-US" smtClean="0"/>
              <a:pPr/>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70C09-E976-425A-BF6F-F369DB8E0AC9}"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F957BB9-E090-4921-9631-C0F7747E787E}" type="datetime1">
              <a:rPr lang="en-US" smtClean="0"/>
              <a:pPr/>
              <a:t>4/1/2014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670C09-E976-425A-BF6F-F369DB8E0AC9}"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11DE842-3B53-4048-9118-B71432A911C1}" type="datetime1">
              <a:rPr lang="en-US" smtClean="0"/>
              <a:pPr/>
              <a:t>4/1/2014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670C09-E976-425A-BF6F-F369DB8E0A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16C34B-005A-4F5A-85F7-0EC0E856DEC0}" type="datetime1">
              <a:rPr lang="en-US" smtClean="0"/>
              <a:pPr/>
              <a:t>4/1/2014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670C09-E976-425A-BF6F-F369DB8E0A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0EF5F1E-1844-4FF3-A09F-6A52194D3707}" type="datetime1">
              <a:rPr lang="en-US" smtClean="0"/>
              <a:pPr/>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70C09-E976-425A-BF6F-F369DB8E0AC9}"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6B13CFB-48D2-46E5-8FDD-A638731C0191}" type="datetime1">
              <a:rPr lang="en-US" smtClean="0"/>
              <a:pPr/>
              <a:t>4/1/2014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B670C09-E976-425A-BF6F-F369DB8E0AC9}"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3B7B7D9E-96E9-4FB2-BD10-E7B8157BA304}" type="datetime1">
              <a:rPr lang="en-US" smtClean="0"/>
              <a:pPr/>
              <a:t>4/1/2014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B670C09-E976-425A-BF6F-F369DB8E0A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4.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9.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39.jpeg"/><Relationship Id="rId5" Type="http://schemas.openxmlformats.org/officeDocument/2006/relationships/image" Target="../media/image35.jpe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152400" y="1676400"/>
            <a:ext cx="8839200" cy="1077218"/>
          </a:xfrm>
          <a:prstGeom prst="rect">
            <a:avLst/>
          </a:prstGeom>
        </p:spPr>
        <p:txBody>
          <a:bodyPr wrap="square">
            <a:spAutoFit/>
          </a:bodyPr>
          <a:lstStyle/>
          <a:p>
            <a:pPr algn="just"/>
            <a:r>
              <a:rPr lang="en-US" sz="3200" b="1" dirty="0" smtClean="0">
                <a:latin typeface="Times New Roman" pitchFamily="18" charset="0"/>
                <a:cs typeface="Times New Roman" pitchFamily="18" charset="0"/>
              </a:rPr>
              <a:t>Near-Surface Geophysical Investigation of the 2010 Haiti Earthquake Epicentral Area</a:t>
            </a:r>
            <a:endParaRPr lang="en-US" sz="3200" dirty="0">
              <a:latin typeface="Times New Roman" pitchFamily="18" charset="0"/>
              <a:cs typeface="Times New Roman" pitchFamily="18" charset="0"/>
            </a:endParaRPr>
          </a:p>
        </p:txBody>
      </p:sp>
      <p:sp>
        <p:nvSpPr>
          <p:cNvPr id="5" name="TextBox 3"/>
          <p:cNvSpPr txBox="1">
            <a:spLocks noChangeArrowheads="1"/>
          </p:cNvSpPr>
          <p:nvPr/>
        </p:nvSpPr>
        <p:spPr bwMode="auto">
          <a:xfrm>
            <a:off x="76200" y="3608725"/>
            <a:ext cx="8686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a:effectLst>
                  <a:outerShdw blurRad="38100" dist="38100" dir="2700000" algn="tl">
                    <a:srgbClr val="000000">
                      <a:alpha val="43137"/>
                    </a:srgbClr>
                  </a:outerShdw>
                </a:effectLst>
                <a:latin typeface="Calibri" pitchFamily="34" charset="0"/>
              </a:rPr>
              <a:t>   </a:t>
            </a:r>
            <a:r>
              <a:rPr lang="en-US" sz="2000" dirty="0" smtClean="0">
                <a:effectLst>
                  <a:outerShdw blurRad="38100" dist="38100" dir="2700000" algn="tl">
                    <a:srgbClr val="000000">
                      <a:alpha val="43137"/>
                    </a:srgbClr>
                  </a:outerShdw>
                </a:effectLst>
                <a:latin typeface="Calibri" pitchFamily="34" charset="0"/>
              </a:rPr>
              <a:t>  </a:t>
            </a:r>
            <a:r>
              <a:rPr lang="en-US" sz="2400" dirty="0" smtClean="0">
                <a:effectLst>
                  <a:outerShdw blurRad="38100" dist="38100" dir="2700000" algn="tl">
                    <a:srgbClr val="000000">
                      <a:alpha val="43137"/>
                    </a:srgbClr>
                  </a:outerShdw>
                </a:effectLst>
                <a:latin typeface="Calibri" pitchFamily="34" charset="0"/>
              </a:rPr>
              <a:t>  </a:t>
            </a:r>
            <a:r>
              <a:rPr lang="en-US" sz="2800" dirty="0" smtClean="0">
                <a:effectLst>
                  <a:outerShdw blurRad="38100" dist="38100" dir="2700000" algn="tl">
                    <a:srgbClr val="000000">
                      <a:alpha val="43137"/>
                    </a:srgbClr>
                  </a:outerShdw>
                </a:effectLst>
                <a:latin typeface="Calibri" pitchFamily="34" charset="0"/>
              </a:rPr>
              <a:t>Eray Kocel, Robert R. Stewart, Paul Mann, and Li Chang</a:t>
            </a:r>
            <a:endParaRPr lang="en-US" sz="2400" dirty="0" smtClean="0">
              <a:effectLst>
                <a:outerShdw blurRad="38100" dist="38100" dir="2700000" algn="tl">
                  <a:srgbClr val="000000">
                    <a:alpha val="43137"/>
                  </a:srgbClr>
                </a:outerShdw>
              </a:effectLst>
              <a:latin typeface="Calibri" pitchFamily="34" charset="0"/>
            </a:endParaRPr>
          </a:p>
          <a:p>
            <a:pPr eaLnBrk="1" hangingPunct="1"/>
            <a:r>
              <a:rPr lang="en-US" sz="2400" dirty="0" smtClean="0">
                <a:effectLst>
                  <a:outerShdw blurRad="38100" dist="38100" dir="2700000" algn="tl">
                    <a:srgbClr val="000000">
                      <a:alpha val="43137"/>
                    </a:srgbClr>
                  </a:outerShdw>
                </a:effectLst>
                <a:latin typeface="Calibri" pitchFamily="34" charset="0"/>
              </a:rPr>
              <a:t> </a:t>
            </a:r>
          </a:p>
          <a:p>
            <a:pPr eaLnBrk="1" hangingPunct="1"/>
            <a:r>
              <a:rPr lang="en-US" sz="2400" dirty="0" smtClean="0">
                <a:effectLst>
                  <a:outerShdw blurRad="38100" dist="38100" dir="2700000" algn="tl">
                    <a:srgbClr val="000000">
                      <a:alpha val="43137"/>
                    </a:srgbClr>
                  </a:outerShdw>
                </a:effectLst>
                <a:latin typeface="Calibri" pitchFamily="34" charset="0"/>
              </a:rPr>
              <a:t>		      	     </a:t>
            </a:r>
          </a:p>
          <a:p>
            <a:pPr eaLnBrk="1" hangingPunct="1"/>
            <a:endParaRPr lang="en-US" sz="2400" dirty="0" smtClean="0">
              <a:effectLst>
                <a:outerShdw blurRad="38100" dist="38100" dir="2700000" algn="tl">
                  <a:srgbClr val="000000">
                    <a:alpha val="43137"/>
                  </a:srgbClr>
                </a:outerShdw>
              </a:effectLst>
              <a:latin typeface="Calibri" pitchFamily="34" charset="0"/>
            </a:endParaRPr>
          </a:p>
          <a:p>
            <a:pPr eaLnBrk="1" hangingPunct="1"/>
            <a:r>
              <a:rPr lang="en-US" sz="2400" dirty="0" smtClean="0">
                <a:effectLst>
                  <a:outerShdw blurRad="38100" dist="38100" dir="2700000" algn="tl">
                    <a:srgbClr val="000000">
                      <a:alpha val="43137"/>
                    </a:srgbClr>
                  </a:outerShdw>
                </a:effectLst>
                <a:latin typeface="Calibri" pitchFamily="34" charset="0"/>
              </a:rPr>
              <a:t>	           AGL Research Update, University of Houston</a:t>
            </a:r>
          </a:p>
          <a:p>
            <a:pPr eaLnBrk="1" hangingPunct="1"/>
            <a:endParaRPr lang="en-US" sz="2400" dirty="0" smtClean="0">
              <a:effectLst>
                <a:outerShdw blurRad="38100" dist="38100" dir="2700000" algn="tl">
                  <a:srgbClr val="000000">
                    <a:alpha val="43137"/>
                  </a:srgbClr>
                </a:outerShdw>
              </a:effectLst>
              <a:latin typeface="Calibri" pitchFamily="34" charset="0"/>
            </a:endParaRPr>
          </a:p>
          <a:p>
            <a:pPr eaLnBrk="1" hangingPunct="1"/>
            <a:endParaRPr lang="en-US" sz="2400" dirty="0" smtClean="0">
              <a:effectLst>
                <a:outerShdw blurRad="38100" dist="38100" dir="2700000" algn="tl">
                  <a:srgbClr val="000000">
                    <a:alpha val="43137"/>
                  </a:srgbClr>
                </a:outerShdw>
              </a:effectLst>
              <a:latin typeface="Calibri" pitchFamily="34" charset="0"/>
            </a:endParaRPr>
          </a:p>
          <a:p>
            <a:pPr eaLnBrk="1" hangingPunct="1"/>
            <a:r>
              <a:rPr lang="en-US" sz="2400" dirty="0" smtClean="0">
                <a:effectLst>
                  <a:outerShdw blurRad="38100" dist="38100" dir="2700000" algn="tl">
                    <a:srgbClr val="000000">
                      <a:alpha val="43137"/>
                    </a:srgbClr>
                  </a:outerShdw>
                </a:effectLst>
                <a:latin typeface="Calibri" pitchFamily="34" charset="0"/>
              </a:rPr>
              <a:t>				April 2014 </a:t>
            </a:r>
          </a:p>
          <a:p>
            <a:pPr eaLnBrk="1" hangingPunct="1"/>
            <a:r>
              <a:rPr lang="en-US" sz="2400" dirty="0" smtClean="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a:t>
            </a:r>
            <a:endParaRPr lang="en-US" sz="24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4128" y="137256"/>
            <a:ext cx="1901552" cy="118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srcRect/>
          <a:stretch>
            <a:fillRect/>
          </a:stretch>
        </p:blipFill>
        <p:spPr bwMode="auto">
          <a:xfrm>
            <a:off x="201168" y="228600"/>
            <a:ext cx="1780032" cy="1095130"/>
          </a:xfrm>
          <a:prstGeom prst="rect">
            <a:avLst/>
          </a:prstGeom>
          <a:noFill/>
          <a:ln w="9525">
            <a:noFill/>
            <a:miter lim="800000"/>
            <a:headEnd/>
            <a:tailEnd/>
          </a:ln>
        </p:spPr>
      </p:pic>
    </p:spTree>
    <p:extLst>
      <p:ext uri="{BB962C8B-B14F-4D97-AF65-F5344CB8AC3E}">
        <p14:creationId xmlns:p14="http://schemas.microsoft.com/office/powerpoint/2010/main" val="851421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ekocel\Desktop\Haiti\LF_v3.jpg"/>
          <p:cNvPicPr>
            <a:picLocks noChangeAspect="1" noChangeArrowheads="1"/>
          </p:cNvPicPr>
          <p:nvPr/>
        </p:nvPicPr>
        <p:blipFill>
          <a:blip r:embed="rId2" cstate="print"/>
          <a:srcRect/>
          <a:stretch>
            <a:fillRect/>
          </a:stretch>
        </p:blipFill>
        <p:spPr bwMode="auto">
          <a:xfrm>
            <a:off x="76200" y="543428"/>
            <a:ext cx="2819400" cy="2178627"/>
          </a:xfrm>
          <a:prstGeom prst="rect">
            <a:avLst/>
          </a:prstGeom>
          <a:noFill/>
        </p:spPr>
      </p:pic>
      <p:sp>
        <p:nvSpPr>
          <p:cNvPr id="4" name="Slide Number Placeholder 3"/>
          <p:cNvSpPr>
            <a:spLocks noGrp="1"/>
          </p:cNvSpPr>
          <p:nvPr>
            <p:ph type="sldNum" sz="quarter" idx="12"/>
          </p:nvPr>
        </p:nvSpPr>
        <p:spPr/>
        <p:txBody>
          <a:bodyPr/>
          <a:lstStyle/>
          <a:p>
            <a:fld id="{BB670C09-E976-425A-BF6F-F369DB8E0AC9}" type="slidenum">
              <a:rPr lang="en-US" smtClean="0"/>
              <a:pPr/>
              <a:t>10</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pic>
        <p:nvPicPr>
          <p:cNvPr id="6" name="Picture 5"/>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3048000" y="1905000"/>
            <a:ext cx="5943600" cy="1995805"/>
          </a:xfrm>
          <a:prstGeom prst="rect">
            <a:avLst/>
          </a:prstGeom>
          <a:noFill/>
          <a:ln w="9525">
            <a:noFill/>
            <a:miter lim="800000"/>
            <a:headEnd/>
            <a:tailEnd/>
          </a:ln>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2895600" y="4343400"/>
            <a:ext cx="6164881" cy="2099508"/>
          </a:xfrm>
          <a:prstGeom prst="rect">
            <a:avLst/>
          </a:prstGeom>
          <a:noFill/>
          <a:ln w="9525">
            <a:noFill/>
            <a:miter lim="800000"/>
            <a:headEnd/>
            <a:tailEnd/>
          </a:ln>
        </p:spPr>
      </p:pic>
      <p:sp>
        <p:nvSpPr>
          <p:cNvPr id="12"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P-wave Reflection Studies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13" name="TextBox 12"/>
          <p:cNvSpPr txBox="1"/>
          <p:nvPr/>
        </p:nvSpPr>
        <p:spPr>
          <a:xfrm>
            <a:off x="3200400" y="1600200"/>
            <a:ext cx="874776" cy="369332"/>
          </a:xfrm>
          <a:prstGeom prst="rect">
            <a:avLst/>
          </a:prstGeom>
          <a:noFill/>
        </p:spPr>
        <p:txBody>
          <a:bodyPr wrap="square" rtlCol="0">
            <a:spAutoFit/>
          </a:bodyPr>
          <a:lstStyle/>
          <a:p>
            <a:r>
              <a:rPr lang="en-US" b="1" dirty="0" smtClean="0">
                <a:latin typeface="Calibri" panose="020F0502020204030204" pitchFamily="34" charset="0"/>
              </a:rPr>
              <a:t>Line A</a:t>
            </a:r>
            <a:endParaRPr lang="en-US" b="1" dirty="0">
              <a:latin typeface="Calibri" panose="020F0502020204030204" pitchFamily="34" charset="0"/>
            </a:endParaRPr>
          </a:p>
        </p:txBody>
      </p:sp>
      <p:sp>
        <p:nvSpPr>
          <p:cNvPr id="14" name="TextBox 13"/>
          <p:cNvSpPr txBox="1"/>
          <p:nvPr/>
        </p:nvSpPr>
        <p:spPr>
          <a:xfrm>
            <a:off x="3124200" y="4191000"/>
            <a:ext cx="874776" cy="369332"/>
          </a:xfrm>
          <a:prstGeom prst="rect">
            <a:avLst/>
          </a:prstGeom>
          <a:noFill/>
        </p:spPr>
        <p:txBody>
          <a:bodyPr wrap="square" rtlCol="0">
            <a:spAutoFit/>
          </a:bodyPr>
          <a:lstStyle/>
          <a:p>
            <a:r>
              <a:rPr lang="en-US" b="1" dirty="0" smtClean="0">
                <a:latin typeface="Calibri" panose="020F0502020204030204" pitchFamily="34" charset="0"/>
              </a:rPr>
              <a:t>Line B</a:t>
            </a:r>
            <a:endParaRPr lang="en-US" b="1" dirty="0">
              <a:latin typeface="Calibri" panose="020F0502020204030204" pitchFamily="34" charset="0"/>
            </a:endParaRPr>
          </a:p>
        </p:txBody>
      </p:sp>
      <p:sp>
        <p:nvSpPr>
          <p:cNvPr id="15" name="TextBox 14"/>
          <p:cNvSpPr txBox="1"/>
          <p:nvPr/>
        </p:nvSpPr>
        <p:spPr>
          <a:xfrm>
            <a:off x="152400" y="2971800"/>
            <a:ext cx="2667000" cy="3139321"/>
          </a:xfrm>
          <a:prstGeom prst="rect">
            <a:avLst/>
          </a:prstGeom>
          <a:noFill/>
        </p:spPr>
        <p:txBody>
          <a:bodyPr wrap="square" rtlCol="0">
            <a:spAutoFit/>
          </a:bodyPr>
          <a:lstStyle/>
          <a:p>
            <a:pPr>
              <a:buFont typeface="Arial" pitchFamily="34" charset="0"/>
              <a:buChar char="•"/>
            </a:pPr>
            <a:r>
              <a:rPr lang="en-US" dirty="0" smtClean="0">
                <a:latin typeface="Calibri" pitchFamily="34" charset="0"/>
                <a:cs typeface="Times New Roman" pitchFamily="18" charset="0"/>
              </a:rPr>
              <a:t>Overall low velocities observed</a:t>
            </a:r>
          </a:p>
          <a:p>
            <a:pPr>
              <a:buFont typeface="Arial" pitchFamily="34" charset="0"/>
              <a:buChar char="•"/>
            </a:pPr>
            <a:endParaRPr lang="en-US" dirty="0" smtClean="0">
              <a:latin typeface="Calibri" pitchFamily="34" charset="0"/>
              <a:cs typeface="Times New Roman" pitchFamily="18" charset="0"/>
            </a:endParaRPr>
          </a:p>
          <a:p>
            <a:pPr>
              <a:buFont typeface="Arial" pitchFamily="34" charset="0"/>
              <a:buChar char="•"/>
            </a:pPr>
            <a:r>
              <a:rPr lang="en-US" dirty="0" smtClean="0">
                <a:latin typeface="Calibri" pitchFamily="34" charset="0"/>
                <a:cs typeface="Times New Roman" pitchFamily="18" charset="0"/>
              </a:rPr>
              <a:t>Top-low velocity layer thickens towards South</a:t>
            </a:r>
          </a:p>
          <a:p>
            <a:pPr>
              <a:buFont typeface="Arial" pitchFamily="34" charset="0"/>
              <a:buChar char="•"/>
            </a:pPr>
            <a:endParaRPr lang="en-US" dirty="0" smtClean="0">
              <a:latin typeface="Calibri" pitchFamily="34" charset="0"/>
              <a:cs typeface="Times New Roman" pitchFamily="18" charset="0"/>
            </a:endParaRPr>
          </a:p>
          <a:p>
            <a:pPr>
              <a:buFont typeface="Arial" pitchFamily="34" charset="0"/>
              <a:buChar char="•"/>
            </a:pPr>
            <a:r>
              <a:rPr lang="en-US" dirty="0" smtClean="0">
                <a:latin typeface="Calibri" pitchFamily="34" charset="0"/>
                <a:cs typeface="Times New Roman" pitchFamily="18" charset="0"/>
              </a:rPr>
              <a:t>Abruptions and discontinuities observed</a:t>
            </a:r>
          </a:p>
          <a:p>
            <a:pPr>
              <a:buFont typeface="Arial" pitchFamily="34" charset="0"/>
              <a:buChar char="•"/>
            </a:pPr>
            <a:endParaRPr lang="en-US" dirty="0" smtClean="0">
              <a:latin typeface="Calibri" pitchFamily="34" charset="0"/>
              <a:cs typeface="Times New Roman" pitchFamily="18" charset="0"/>
            </a:endParaRPr>
          </a:p>
          <a:p>
            <a:pPr>
              <a:buFont typeface="Arial" pitchFamily="34" charset="0"/>
              <a:buChar char="•"/>
            </a:pPr>
            <a:r>
              <a:rPr lang="en-US" dirty="0" smtClean="0">
                <a:latin typeface="Calibri" pitchFamily="34" charset="0"/>
                <a:cs typeface="Times New Roman" pitchFamily="18" charset="0"/>
              </a:rPr>
              <a:t>Strong reflection around 60-80 ms</a:t>
            </a:r>
            <a:endParaRPr lang="en-US" dirty="0">
              <a:latin typeface="Calibri" pitchFamily="34" charset="0"/>
              <a:cs typeface="Times New Roman" pitchFamily="18" charset="0"/>
            </a:endParaRPr>
          </a:p>
        </p:txBody>
      </p:sp>
      <p:sp>
        <p:nvSpPr>
          <p:cNvPr id="16" name="Oval 15"/>
          <p:cNvSpPr/>
          <p:nvPr/>
        </p:nvSpPr>
        <p:spPr>
          <a:xfrm>
            <a:off x="990600" y="1191128"/>
            <a:ext cx="228600" cy="3048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335504" y="1572128"/>
            <a:ext cx="228600" cy="3048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124200" y="914400"/>
            <a:ext cx="6400800" cy="369332"/>
          </a:xfrm>
          <a:prstGeom prst="rect">
            <a:avLst/>
          </a:prstGeom>
          <a:noFill/>
        </p:spPr>
        <p:txBody>
          <a:bodyPr wrap="square" rtlCol="0">
            <a:spAutoFit/>
          </a:bodyPr>
          <a:lstStyle/>
          <a:p>
            <a:r>
              <a:rPr lang="en-US" dirty="0" smtClean="0">
                <a:latin typeface="Calibri" pitchFamily="34" charset="0"/>
                <a:cs typeface="Times New Roman" pitchFamily="18" charset="0"/>
              </a:rPr>
              <a:t>Time migrated images revealed up to 500 ms (roughly 350 m)</a:t>
            </a:r>
            <a:endParaRPr lang="en-US" dirty="0">
              <a:latin typeface="Calibri" pitchFamily="34" charset="0"/>
              <a:cs typeface="Times New Roman" pitchFamily="18" charset="0"/>
            </a:endParaRPr>
          </a:p>
        </p:txBody>
      </p:sp>
    </p:spTree>
    <p:extLst>
      <p:ext uri="{BB962C8B-B14F-4D97-AF65-F5344CB8AC3E}">
        <p14:creationId xmlns:p14="http://schemas.microsoft.com/office/powerpoint/2010/main" val="205823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ekocel\Desktop\Haiti\LF_v3.jpg"/>
          <p:cNvPicPr>
            <a:picLocks noChangeAspect="1" noChangeArrowheads="1"/>
          </p:cNvPicPr>
          <p:nvPr/>
        </p:nvPicPr>
        <p:blipFill>
          <a:blip r:embed="rId2" cstate="print"/>
          <a:srcRect/>
          <a:stretch>
            <a:fillRect/>
          </a:stretch>
        </p:blipFill>
        <p:spPr bwMode="auto">
          <a:xfrm>
            <a:off x="76200" y="543428"/>
            <a:ext cx="2819400" cy="2178627"/>
          </a:xfrm>
          <a:prstGeom prst="rect">
            <a:avLst/>
          </a:prstGeom>
          <a:noFill/>
        </p:spPr>
      </p:pic>
      <p:sp>
        <p:nvSpPr>
          <p:cNvPr id="4" name="Slide Number Placeholder 3"/>
          <p:cNvSpPr>
            <a:spLocks noGrp="1"/>
          </p:cNvSpPr>
          <p:nvPr>
            <p:ph type="sldNum" sz="quarter" idx="12"/>
          </p:nvPr>
        </p:nvSpPr>
        <p:spPr/>
        <p:txBody>
          <a:bodyPr/>
          <a:lstStyle/>
          <a:p>
            <a:fld id="{BB670C09-E976-425A-BF6F-F369DB8E0AC9}" type="slidenum">
              <a:rPr lang="en-US" smtClean="0"/>
              <a:pPr/>
              <a:t>11</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8"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Gravity Analysis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2133600" y="2895600"/>
            <a:ext cx="6832895" cy="3473786"/>
          </a:xfrm>
          <a:prstGeom prst="rect">
            <a:avLst/>
          </a:prstGeom>
          <a:noFill/>
          <a:ln w="9525">
            <a:noFill/>
            <a:miter lim="800000"/>
            <a:headEnd/>
            <a:tailEnd/>
          </a:ln>
        </p:spPr>
      </p:pic>
      <p:sp>
        <p:nvSpPr>
          <p:cNvPr id="11" name="Rectangle 10"/>
          <p:cNvSpPr/>
          <p:nvPr/>
        </p:nvSpPr>
        <p:spPr>
          <a:xfrm>
            <a:off x="3048000" y="838200"/>
            <a:ext cx="6705600" cy="1477328"/>
          </a:xfrm>
          <a:prstGeom prst="rect">
            <a:avLst/>
          </a:prstGeom>
        </p:spPr>
        <p:txBody>
          <a:bodyPr wrap="square">
            <a:spAutoFit/>
          </a:bodyPr>
          <a:lstStyle/>
          <a:p>
            <a:pPr>
              <a:buFont typeface="Arial" pitchFamily="34" charset="0"/>
              <a:buChar char="•"/>
            </a:pPr>
            <a:r>
              <a:rPr lang="en-US" dirty="0" smtClean="0">
                <a:latin typeface="Calibri" pitchFamily="34" charset="0"/>
              </a:rPr>
              <a:t>Top sediment density obtained from lab. measurements and Gardner’s estimation, 2.0 g/cc</a:t>
            </a:r>
          </a:p>
          <a:p>
            <a:pPr>
              <a:buFont typeface="Arial" pitchFamily="34" charset="0"/>
              <a:buChar char="•"/>
            </a:pPr>
            <a:endParaRPr lang="en-US" dirty="0" smtClean="0">
              <a:latin typeface="Calibri" pitchFamily="34" charset="0"/>
            </a:endParaRPr>
          </a:p>
          <a:p>
            <a:pPr>
              <a:buFont typeface="Arial" pitchFamily="34" charset="0"/>
              <a:buChar char="•"/>
            </a:pPr>
            <a:r>
              <a:rPr lang="en-US" dirty="0" smtClean="0">
                <a:latin typeface="Calibri" pitchFamily="34" charset="0"/>
              </a:rPr>
              <a:t>The bedrock the density is 2.7 g / cc</a:t>
            </a:r>
          </a:p>
          <a:p>
            <a:pPr>
              <a:buFont typeface="Arial" pitchFamily="34" charset="0"/>
              <a:buChar char="•"/>
            </a:pPr>
            <a:endParaRPr lang="en-US" dirty="0">
              <a:latin typeface="Calibri" pitchFamily="34" charset="0"/>
            </a:endParaRPr>
          </a:p>
        </p:txBody>
      </p:sp>
      <p:sp>
        <p:nvSpPr>
          <p:cNvPr id="12" name="TextBox 11"/>
          <p:cNvSpPr txBox="1"/>
          <p:nvPr/>
        </p:nvSpPr>
        <p:spPr>
          <a:xfrm>
            <a:off x="152400" y="2667000"/>
            <a:ext cx="1905000" cy="3693319"/>
          </a:xfrm>
          <a:prstGeom prst="rect">
            <a:avLst/>
          </a:prstGeom>
          <a:noFill/>
        </p:spPr>
        <p:txBody>
          <a:bodyPr wrap="square" rtlCol="0">
            <a:spAutoFit/>
          </a:bodyPr>
          <a:lstStyle/>
          <a:p>
            <a:pPr algn="just"/>
            <a:r>
              <a:rPr lang="en-US" dirty="0" smtClean="0">
                <a:latin typeface="Calibri" pitchFamily="34" charset="0"/>
              </a:rPr>
              <a:t> </a:t>
            </a:r>
          </a:p>
          <a:p>
            <a:pPr algn="just">
              <a:buFont typeface="Arial" pitchFamily="34" charset="0"/>
              <a:buChar char="•"/>
            </a:pPr>
            <a:r>
              <a:rPr lang="en-US" dirty="0" smtClean="0">
                <a:latin typeface="Calibri" pitchFamily="34" charset="0"/>
              </a:rPr>
              <a:t>No prior well or seismic data</a:t>
            </a:r>
          </a:p>
          <a:p>
            <a:pPr algn="just"/>
            <a:r>
              <a:rPr lang="en-US" dirty="0" smtClean="0">
                <a:latin typeface="Calibri" pitchFamily="34" charset="0"/>
              </a:rPr>
              <a:t> </a:t>
            </a:r>
          </a:p>
          <a:p>
            <a:pPr algn="just">
              <a:buFont typeface="Arial" pitchFamily="34" charset="0"/>
              <a:buChar char="•"/>
            </a:pPr>
            <a:r>
              <a:rPr lang="en-US" dirty="0" smtClean="0">
                <a:latin typeface="Calibri" pitchFamily="34" charset="0"/>
              </a:rPr>
              <a:t>Thinning of layers towards North.</a:t>
            </a:r>
          </a:p>
          <a:p>
            <a:pPr algn="just">
              <a:buFont typeface="Arial" pitchFamily="34" charset="0"/>
              <a:buChar char="•"/>
            </a:pPr>
            <a:endParaRPr lang="en-US" dirty="0" smtClean="0">
              <a:latin typeface="Calibri" pitchFamily="34" charset="0"/>
            </a:endParaRPr>
          </a:p>
          <a:p>
            <a:pPr algn="just">
              <a:buFont typeface="Arial" pitchFamily="34" charset="0"/>
              <a:buChar char="•"/>
            </a:pPr>
            <a:r>
              <a:rPr lang="en-US" dirty="0" smtClean="0">
                <a:latin typeface="Calibri" pitchFamily="34" charset="0"/>
              </a:rPr>
              <a:t>Localized gravity anomalies interpreted as the affects of faulting</a:t>
            </a:r>
          </a:p>
          <a:p>
            <a:pPr algn="just"/>
            <a:endParaRPr lang="en-US" dirty="0" smtClean="0">
              <a:latin typeface="Calibri" pitchFamily="34" charset="0"/>
            </a:endParaRPr>
          </a:p>
          <a:p>
            <a:pPr algn="just"/>
            <a:endParaRPr lang="en-US" dirty="0">
              <a:latin typeface="Calibri" pitchFamily="34" charset="0"/>
            </a:endParaRPr>
          </a:p>
        </p:txBody>
      </p:sp>
    </p:spTree>
    <p:extLst>
      <p:ext uri="{BB962C8B-B14F-4D97-AF65-F5344CB8AC3E}">
        <p14:creationId xmlns:p14="http://schemas.microsoft.com/office/powerpoint/2010/main" val="989163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4162" y="724495"/>
            <a:ext cx="6219825" cy="287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24162" y="734314"/>
            <a:ext cx="6236629" cy="289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52400" y="5715000"/>
            <a:ext cx="3657600" cy="923330"/>
          </a:xfrm>
          <a:prstGeom prst="rect">
            <a:avLst/>
          </a:prstGeom>
          <a:noFill/>
        </p:spPr>
        <p:txBody>
          <a:bodyPr wrap="square" rtlCol="0">
            <a:spAutoFit/>
          </a:bodyPr>
          <a:lstStyle/>
          <a:p>
            <a:pPr>
              <a:buFont typeface="Arial" pitchFamily="34" charset="0"/>
              <a:buChar char="•"/>
            </a:pPr>
            <a:r>
              <a:rPr lang="en-US" b="1" dirty="0" smtClean="0">
                <a:latin typeface="Calibri" pitchFamily="34" charset="0"/>
              </a:rPr>
              <a:t>Lab. Measurements with Seismic: </a:t>
            </a:r>
            <a:r>
              <a:rPr lang="en-US" dirty="0" smtClean="0">
                <a:latin typeface="Calibri" pitchFamily="34" charset="0"/>
              </a:rPr>
              <a:t>Limestone </a:t>
            </a:r>
            <a:r>
              <a:rPr lang="en-US" dirty="0" err="1" smtClean="0">
                <a:latin typeface="Calibri" pitchFamily="34" charset="0"/>
              </a:rPr>
              <a:t>vs</a:t>
            </a:r>
            <a:r>
              <a:rPr lang="en-US" dirty="0" smtClean="0">
                <a:latin typeface="Calibri" pitchFamily="34" charset="0"/>
              </a:rPr>
              <a:t> unconsolidated sed. Boundary around 50 m</a:t>
            </a:r>
            <a:endParaRPr lang="en-US" dirty="0">
              <a:latin typeface="Calibri" pitchFamily="34" charset="0"/>
            </a:endParaRPr>
          </a:p>
        </p:txBody>
      </p:sp>
      <p:sp>
        <p:nvSpPr>
          <p:cNvPr id="7" name="TextBox 6"/>
          <p:cNvSpPr txBox="1"/>
          <p:nvPr/>
        </p:nvSpPr>
        <p:spPr>
          <a:xfrm>
            <a:off x="155448" y="3066871"/>
            <a:ext cx="2816352" cy="1200329"/>
          </a:xfrm>
          <a:prstGeom prst="rect">
            <a:avLst/>
          </a:prstGeom>
          <a:noFill/>
        </p:spPr>
        <p:txBody>
          <a:bodyPr wrap="square" rtlCol="0">
            <a:spAutoFit/>
          </a:bodyPr>
          <a:lstStyle/>
          <a:p>
            <a:pPr>
              <a:buFont typeface="Arial" pitchFamily="34" charset="0"/>
              <a:buChar char="•"/>
            </a:pPr>
            <a:r>
              <a:rPr lang="en-US" b="1" dirty="0" smtClean="0">
                <a:latin typeface="Calibri" pitchFamily="34" charset="0"/>
              </a:rPr>
              <a:t>Refraction seismic: </a:t>
            </a:r>
            <a:r>
              <a:rPr lang="en-US" dirty="0" smtClean="0">
                <a:latin typeface="Calibri" pitchFamily="34" charset="0"/>
              </a:rPr>
              <a:t>(1)Thickening low velocity layers towards South, (2)Boundary at 50m</a:t>
            </a:r>
            <a:endParaRPr lang="en-US" dirty="0">
              <a:latin typeface="Calibri" pitchFamily="34" charset="0"/>
            </a:endParaRPr>
          </a:p>
        </p:txBody>
      </p:sp>
      <p:cxnSp>
        <p:nvCxnSpPr>
          <p:cNvPr id="18" name="Straight Connector 17"/>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29" name="TextBox 28"/>
          <p:cNvSpPr txBox="1"/>
          <p:nvPr/>
        </p:nvSpPr>
        <p:spPr>
          <a:xfrm>
            <a:off x="152400" y="990600"/>
            <a:ext cx="2819400" cy="646331"/>
          </a:xfrm>
          <a:prstGeom prst="rect">
            <a:avLst/>
          </a:prstGeom>
          <a:noFill/>
        </p:spPr>
        <p:txBody>
          <a:bodyPr wrap="square" rtlCol="0">
            <a:spAutoFit/>
          </a:bodyPr>
          <a:lstStyle/>
          <a:p>
            <a:pPr>
              <a:buFont typeface="Arial" pitchFamily="34" charset="0"/>
              <a:buChar char="•"/>
            </a:pPr>
            <a:r>
              <a:rPr lang="en-US" b="1" dirty="0" smtClean="0">
                <a:latin typeface="Calibri" pitchFamily="34" charset="0"/>
              </a:rPr>
              <a:t>Known: </a:t>
            </a:r>
            <a:r>
              <a:rPr lang="en-US" dirty="0" smtClean="0">
                <a:latin typeface="Calibri" pitchFamily="34" charset="0"/>
              </a:rPr>
              <a:t>(1)EPGF dipping south, (2)survey location</a:t>
            </a:r>
            <a:endParaRPr lang="en-US" dirty="0">
              <a:latin typeface="Calibri" pitchFamily="34" charset="0"/>
            </a:endParaRPr>
          </a:p>
        </p:txBody>
      </p:sp>
      <p:sp>
        <p:nvSpPr>
          <p:cNvPr id="34" name="TextBox 33"/>
          <p:cNvSpPr txBox="1"/>
          <p:nvPr/>
        </p:nvSpPr>
        <p:spPr>
          <a:xfrm>
            <a:off x="152400" y="1972270"/>
            <a:ext cx="2819400" cy="923330"/>
          </a:xfrm>
          <a:prstGeom prst="rect">
            <a:avLst/>
          </a:prstGeom>
          <a:noFill/>
        </p:spPr>
        <p:txBody>
          <a:bodyPr wrap="square" rtlCol="0">
            <a:spAutoFit/>
          </a:bodyPr>
          <a:lstStyle/>
          <a:p>
            <a:pPr>
              <a:buFont typeface="Arial" pitchFamily="34" charset="0"/>
              <a:buChar char="•"/>
            </a:pPr>
            <a:r>
              <a:rPr lang="en-US" b="1" dirty="0" smtClean="0">
                <a:latin typeface="Calibri" pitchFamily="34" charset="0"/>
              </a:rPr>
              <a:t>Gravity surveys: </a:t>
            </a:r>
            <a:r>
              <a:rPr lang="en-US" dirty="0" smtClean="0">
                <a:latin typeface="Calibri" pitchFamily="34" charset="0"/>
              </a:rPr>
              <a:t>Thinning of fan sediments towards North</a:t>
            </a:r>
            <a:endParaRPr lang="en-US" dirty="0">
              <a:latin typeface="Calibri" pitchFamily="34" charset="0"/>
            </a:endParaRPr>
          </a:p>
        </p:txBody>
      </p:sp>
      <p:sp>
        <p:nvSpPr>
          <p:cNvPr id="35"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Integrated Near-Surface Results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53" name="TextBox 52"/>
          <p:cNvSpPr txBox="1"/>
          <p:nvPr/>
        </p:nvSpPr>
        <p:spPr>
          <a:xfrm>
            <a:off x="152400" y="4495800"/>
            <a:ext cx="2743200" cy="923330"/>
          </a:xfrm>
          <a:prstGeom prst="rect">
            <a:avLst/>
          </a:prstGeom>
          <a:noFill/>
        </p:spPr>
        <p:txBody>
          <a:bodyPr wrap="square" rtlCol="0">
            <a:spAutoFit/>
          </a:bodyPr>
          <a:lstStyle/>
          <a:p>
            <a:pPr>
              <a:buFont typeface="Arial" pitchFamily="34" charset="0"/>
              <a:buChar char="•"/>
            </a:pPr>
            <a:r>
              <a:rPr lang="en-US" b="1" dirty="0" smtClean="0">
                <a:latin typeface="Calibri" pitchFamily="34" charset="0"/>
              </a:rPr>
              <a:t>Reflection seismic: </a:t>
            </a:r>
            <a:r>
              <a:rPr lang="en-US" dirty="0" smtClean="0">
                <a:latin typeface="Calibri" pitchFamily="34" charset="0"/>
              </a:rPr>
              <a:t>(1)Channel bodies, (2)Some minor faults</a:t>
            </a:r>
            <a:endParaRPr lang="en-US" dirty="0">
              <a:latin typeface="Calibri" pitchFamily="34" charset="0"/>
            </a:endParaRPr>
          </a:p>
        </p:txBody>
      </p:sp>
      <p:grpSp>
        <p:nvGrpSpPr>
          <p:cNvPr id="64" name="Group 63"/>
          <p:cNvGrpSpPr/>
          <p:nvPr/>
        </p:nvGrpSpPr>
        <p:grpSpPr>
          <a:xfrm>
            <a:off x="3200400" y="3733800"/>
            <a:ext cx="5257800" cy="1828800"/>
            <a:chOff x="2667000" y="3505200"/>
            <a:chExt cx="5181600" cy="1828800"/>
          </a:xfrm>
        </p:grpSpPr>
        <p:sp>
          <p:nvSpPr>
            <p:cNvPr id="65" name="Rectangle 64"/>
            <p:cNvSpPr/>
            <p:nvPr/>
          </p:nvSpPr>
          <p:spPr>
            <a:xfrm>
              <a:off x="2971800" y="3810000"/>
              <a:ext cx="4876800" cy="1524000"/>
            </a:xfrm>
            <a:prstGeom prst="rect">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rot="16200000">
              <a:off x="2394466" y="4387334"/>
              <a:ext cx="914400" cy="369332"/>
            </a:xfrm>
            <a:prstGeom prst="rect">
              <a:avLst/>
            </a:prstGeom>
            <a:noFill/>
          </p:spPr>
          <p:txBody>
            <a:bodyPr wrap="square" rtlCol="0">
              <a:spAutoFit/>
            </a:bodyPr>
            <a:lstStyle/>
            <a:p>
              <a:r>
                <a:rPr lang="en-US" dirty="0" smtClean="0">
                  <a:latin typeface="Calibri" pitchFamily="34" charset="0"/>
                </a:rPr>
                <a:t>depth </a:t>
              </a:r>
              <a:endParaRPr lang="en-US" dirty="0">
                <a:latin typeface="Calibri" pitchFamily="34" charset="0"/>
              </a:endParaRPr>
            </a:p>
          </p:txBody>
        </p:sp>
        <p:sp>
          <p:nvSpPr>
            <p:cNvPr id="67" name="TextBox 66"/>
            <p:cNvSpPr txBox="1"/>
            <p:nvPr/>
          </p:nvSpPr>
          <p:spPr>
            <a:xfrm>
              <a:off x="4648200" y="3505200"/>
              <a:ext cx="1219200" cy="369332"/>
            </a:xfrm>
            <a:prstGeom prst="rect">
              <a:avLst/>
            </a:prstGeom>
            <a:noFill/>
          </p:spPr>
          <p:txBody>
            <a:bodyPr wrap="square" rtlCol="0">
              <a:spAutoFit/>
            </a:bodyPr>
            <a:lstStyle/>
            <a:p>
              <a:r>
                <a:rPr lang="en-US" dirty="0" smtClean="0">
                  <a:latin typeface="Calibri" pitchFamily="34" charset="0"/>
                </a:rPr>
                <a:t>distance </a:t>
              </a:r>
              <a:endParaRPr lang="en-US" dirty="0">
                <a:latin typeface="Calibri" pitchFamily="34" charset="0"/>
              </a:endParaRPr>
            </a:p>
          </p:txBody>
        </p:sp>
        <p:sp>
          <p:nvSpPr>
            <p:cNvPr id="68" name="TextBox 67"/>
            <p:cNvSpPr txBox="1"/>
            <p:nvPr/>
          </p:nvSpPr>
          <p:spPr>
            <a:xfrm>
              <a:off x="4267200" y="4419600"/>
              <a:ext cx="2514600" cy="369332"/>
            </a:xfrm>
            <a:prstGeom prst="rect">
              <a:avLst/>
            </a:prstGeom>
            <a:noFill/>
          </p:spPr>
          <p:txBody>
            <a:bodyPr wrap="square" rtlCol="0">
              <a:spAutoFit/>
            </a:bodyPr>
            <a:lstStyle/>
            <a:p>
              <a:r>
                <a:rPr lang="en-US" dirty="0" smtClean="0">
                  <a:latin typeface="Calibri" pitchFamily="34" charset="0"/>
                </a:rPr>
                <a:t>Subsurface Layers</a:t>
              </a:r>
              <a:endParaRPr lang="en-US" dirty="0">
                <a:latin typeface="Calibri" pitchFamily="34" charset="0"/>
              </a:endParaRPr>
            </a:p>
          </p:txBody>
        </p:sp>
      </p:grpSp>
      <p:sp>
        <p:nvSpPr>
          <p:cNvPr id="71" name="Rectangle 70"/>
          <p:cNvSpPr/>
          <p:nvPr/>
        </p:nvSpPr>
        <p:spPr>
          <a:xfrm>
            <a:off x="4648200" y="2057400"/>
            <a:ext cx="1066800" cy="381000"/>
          </a:xfrm>
          <a:prstGeom prst="rect">
            <a:avLst/>
          </a:prstGeom>
          <a:solidFill>
            <a:schemeClr val="accent1">
              <a:alpha val="3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p:cNvGrpSpPr/>
          <p:nvPr/>
        </p:nvGrpSpPr>
        <p:grpSpPr>
          <a:xfrm>
            <a:off x="3657600" y="5814252"/>
            <a:ext cx="1928052" cy="662748"/>
            <a:chOff x="3657600" y="5677220"/>
            <a:chExt cx="1928052" cy="662748"/>
          </a:xfrm>
        </p:grpSpPr>
        <p:sp>
          <p:nvSpPr>
            <p:cNvPr id="92" name="Rectangle 91"/>
            <p:cNvSpPr/>
            <p:nvPr/>
          </p:nvSpPr>
          <p:spPr>
            <a:xfrm>
              <a:off x="3657600" y="5791200"/>
              <a:ext cx="228600" cy="1524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3657600" y="6096000"/>
              <a:ext cx="2286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3886200" y="5970636"/>
              <a:ext cx="1676400" cy="369332"/>
            </a:xfrm>
            <a:prstGeom prst="rect">
              <a:avLst/>
            </a:prstGeom>
            <a:noFill/>
          </p:spPr>
          <p:txBody>
            <a:bodyPr wrap="square" rtlCol="0">
              <a:spAutoFit/>
            </a:bodyPr>
            <a:lstStyle/>
            <a:p>
              <a:r>
                <a:rPr lang="en-US" dirty="0" smtClean="0">
                  <a:latin typeface="Calibri" pitchFamily="34" charset="0"/>
                </a:rPr>
                <a:t>&gt;2250 m/s</a:t>
              </a:r>
              <a:endParaRPr lang="en-US" dirty="0">
                <a:latin typeface="Calibri" pitchFamily="34" charset="0"/>
              </a:endParaRPr>
            </a:p>
          </p:txBody>
        </p:sp>
        <p:sp>
          <p:nvSpPr>
            <p:cNvPr id="95" name="TextBox 94"/>
            <p:cNvSpPr txBox="1"/>
            <p:nvPr/>
          </p:nvSpPr>
          <p:spPr>
            <a:xfrm>
              <a:off x="3909252" y="5677220"/>
              <a:ext cx="1676400" cy="369332"/>
            </a:xfrm>
            <a:prstGeom prst="rect">
              <a:avLst/>
            </a:prstGeom>
            <a:noFill/>
          </p:spPr>
          <p:txBody>
            <a:bodyPr wrap="square" rtlCol="0">
              <a:spAutoFit/>
            </a:bodyPr>
            <a:lstStyle/>
            <a:p>
              <a:r>
                <a:rPr lang="en-US" dirty="0" smtClean="0">
                  <a:latin typeface="Calibri" pitchFamily="34" charset="0"/>
                </a:rPr>
                <a:t>&lt;2250 m/s</a:t>
              </a:r>
              <a:endParaRPr lang="en-US" dirty="0">
                <a:latin typeface="Calibri" pitchFamily="34" charset="0"/>
              </a:endParaRPr>
            </a:p>
          </p:txBody>
        </p:sp>
      </p:grpSp>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3810000"/>
            <a:ext cx="4991526" cy="2004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00400" y="3758317"/>
            <a:ext cx="5057428" cy="2055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 name="TextBox 125"/>
          <p:cNvSpPr txBox="1"/>
          <p:nvPr/>
        </p:nvSpPr>
        <p:spPr>
          <a:xfrm>
            <a:off x="5943600" y="5068669"/>
            <a:ext cx="2514600" cy="646331"/>
          </a:xfrm>
          <a:prstGeom prst="rect">
            <a:avLst/>
          </a:prstGeom>
          <a:noFill/>
        </p:spPr>
        <p:txBody>
          <a:bodyPr wrap="square" rtlCol="0">
            <a:spAutoFit/>
          </a:bodyPr>
          <a:lstStyle/>
          <a:p>
            <a:r>
              <a:rPr lang="en-US" b="1" dirty="0" smtClean="0">
                <a:latin typeface="Calibri" pitchFamily="34" charset="0"/>
              </a:rPr>
              <a:t>Relatively consolidated limestone unit</a:t>
            </a:r>
            <a:endParaRPr lang="en-US"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xit" presetSubtype="0" fill="hold" nodeType="withEffect">
                                  <p:stCondLst>
                                    <p:cond delay="0"/>
                                  </p:stCondLst>
                                  <p:childTnLst>
                                    <p:animEffect transition="out" filter="fade">
                                      <p:cBhvr>
                                        <p:cTn id="22" dur="500"/>
                                        <p:tgtEl>
                                          <p:spTgt spid="64"/>
                                        </p:tgtEl>
                                      </p:cBhvr>
                                    </p:animEffect>
                                    <p:set>
                                      <p:cBhvr>
                                        <p:cTn id="23" dur="1" fill="hold">
                                          <p:stCondLst>
                                            <p:cond delay="499"/>
                                          </p:stCondLst>
                                        </p:cTn>
                                        <p:tgtEl>
                                          <p:spTgt spid="6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500"/>
                                        <p:tgtEl>
                                          <p:spTgt spid="125"/>
                                        </p:tgtEl>
                                      </p:cBhvr>
                                    </p:animEffect>
                                  </p:childTnLst>
                                </p:cTn>
                              </p:par>
                              <p:par>
                                <p:cTn id="27" presetID="10" presetClass="entr" presetSubtype="0" fill="hold" nodeType="with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500"/>
                                        <p:tgtEl>
                                          <p:spTgt spid="10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nodeType="withEffect">
                                  <p:stCondLst>
                                    <p:cond delay="0"/>
                                  </p:stCondLst>
                                  <p:childTnLst>
                                    <p:set>
                                      <p:cBhvr>
                                        <p:cTn id="36" dur="1" fill="hold">
                                          <p:stCondLst>
                                            <p:cond delay="0"/>
                                          </p:stCondLst>
                                        </p:cTn>
                                        <p:tgtEl>
                                          <p:spTgt spid="1031"/>
                                        </p:tgtEl>
                                        <p:attrNameLst>
                                          <p:attrName>style.visibility</p:attrName>
                                        </p:attrNameLst>
                                      </p:cBhvr>
                                      <p:to>
                                        <p:strVal val="visible"/>
                                      </p:to>
                                    </p:set>
                                    <p:animEffect transition="in" filter="fade">
                                      <p:cBhvr>
                                        <p:cTn id="37" dur="500"/>
                                        <p:tgtEl>
                                          <p:spTgt spid="10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6"/>
                                        </p:tgtEl>
                                        <p:attrNameLst>
                                          <p:attrName>style.visibility</p:attrName>
                                        </p:attrNameLst>
                                      </p:cBhvr>
                                      <p:to>
                                        <p:strVal val="visible"/>
                                      </p:to>
                                    </p:set>
                                    <p:animEffect transition="in" filter="fade">
                                      <p:cBhvr>
                                        <p:cTn id="4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4" grpId="0"/>
      <p:bldP spid="53" grpId="0"/>
      <p:bldP spid="1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2400" y="3810000"/>
            <a:ext cx="8839200" cy="2862322"/>
          </a:xfrm>
          <a:prstGeom prst="rect">
            <a:avLst/>
          </a:prstGeom>
          <a:solidFill>
            <a:schemeClr val="accent6">
              <a:lumMod val="20000"/>
              <a:lumOff val="80000"/>
            </a:schemeClr>
          </a:solidFill>
        </p:spPr>
        <p:txBody>
          <a:bodyPr wrap="square">
            <a:spAutoFit/>
          </a:bodyPr>
          <a:lstStyle/>
          <a:p>
            <a:pPr lvl="7">
              <a:lnSpc>
                <a:spcPct val="150000"/>
              </a:lnSpc>
            </a:pPr>
            <a:r>
              <a:rPr lang="en-US" sz="2400" dirty="0" smtClean="0">
                <a:latin typeface="Times New Roman" pitchFamily="18" charset="0"/>
                <a:cs typeface="Times New Roman" pitchFamily="18" charset="0"/>
              </a:rPr>
              <a:t>Future plans</a:t>
            </a:r>
          </a:p>
          <a:p>
            <a:pPr>
              <a:lnSpc>
                <a:spcPct val="150000"/>
              </a:lnSpc>
              <a:buFont typeface="Arial" pitchFamily="34" charset="0"/>
              <a:buChar char="•"/>
            </a:pPr>
            <a:r>
              <a:rPr lang="en-US" sz="2400" dirty="0" smtClean="0">
                <a:latin typeface="Times New Roman" pitchFamily="18" charset="0"/>
                <a:cs typeface="Times New Roman" pitchFamily="18" charset="0"/>
              </a:rPr>
              <a:t>2014 surveys with stronger seismic source</a:t>
            </a:r>
          </a:p>
          <a:p>
            <a:pPr>
              <a:lnSpc>
                <a:spcPct val="150000"/>
              </a:lnSpc>
              <a:buFont typeface="Arial" pitchFamily="34" charset="0"/>
              <a:buChar char="•"/>
            </a:pPr>
            <a:r>
              <a:rPr lang="en-US" sz="2400" dirty="0" smtClean="0">
                <a:latin typeface="Times New Roman" pitchFamily="18" charset="0"/>
                <a:cs typeface="Times New Roman" pitchFamily="18" charset="0"/>
              </a:rPr>
              <a:t>Imaging target up to 1-2 km </a:t>
            </a:r>
          </a:p>
          <a:p>
            <a:pPr>
              <a:lnSpc>
                <a:spcPct val="150000"/>
              </a:lnSpc>
              <a:buFont typeface="Arial" pitchFamily="34" charset="0"/>
              <a:buChar char="•"/>
            </a:pPr>
            <a:r>
              <a:rPr lang="en-US" sz="2400" dirty="0" smtClean="0">
                <a:latin typeface="Times New Roman" pitchFamily="18" charset="0"/>
                <a:cs typeface="Times New Roman" pitchFamily="18" charset="0"/>
              </a:rPr>
              <a:t>Full deployment of nodes (donations from </a:t>
            </a:r>
            <a:r>
              <a:rPr lang="en-US" sz="2400" dirty="0" err="1" smtClean="0">
                <a:latin typeface="Times New Roman" pitchFamily="18" charset="0"/>
                <a:cs typeface="Times New Roman" pitchFamily="18" charset="0"/>
              </a:rPr>
              <a:t>Geospace</a:t>
            </a:r>
            <a:r>
              <a:rPr lang="en-US" sz="2400" dirty="0" smtClean="0">
                <a:latin typeface="Times New Roman" pitchFamily="18" charset="0"/>
                <a:cs typeface="Times New Roman" pitchFamily="18" charset="0"/>
              </a:rPr>
              <a:t>)</a:t>
            </a:r>
          </a:p>
          <a:p>
            <a:pPr>
              <a:lnSpc>
                <a:spcPct val="150000"/>
              </a:lnSpc>
            </a:pP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BB670C09-E976-425A-BF6F-F369DB8E0AC9}" type="slidenum">
              <a:rPr lang="en-US" smtClean="0"/>
              <a:pPr/>
              <a:t>13</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6" name="Title 1"/>
          <p:cNvSpPr txBox="1">
            <a:spLocks/>
          </p:cNvSpPr>
          <p:nvPr/>
        </p:nvSpPr>
        <p:spPr>
          <a:xfrm>
            <a:off x="374904" y="4572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anose="02020603050405020304" pitchFamily="18" charset="0"/>
              </a:rPr>
              <a:t>Future Plans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anose="02020603050405020304" pitchFamily="18" charset="0"/>
            </a:endParaRPr>
          </a:p>
        </p:txBody>
      </p:sp>
      <p:sp>
        <p:nvSpPr>
          <p:cNvPr id="11" name="TextBox 10"/>
          <p:cNvSpPr txBox="1"/>
          <p:nvPr/>
        </p:nvSpPr>
        <p:spPr>
          <a:xfrm>
            <a:off x="152400" y="685800"/>
            <a:ext cx="8839200" cy="3139321"/>
          </a:xfrm>
          <a:prstGeom prst="rect">
            <a:avLst/>
          </a:prstGeom>
          <a:solidFill>
            <a:srgbClr val="92D050">
              <a:alpha val="55000"/>
            </a:srgbClr>
          </a:solidFill>
        </p:spPr>
        <p:txBody>
          <a:bodyPr wrap="square" rtlCol="0">
            <a:spAutoFit/>
          </a:bodyPr>
          <a:lstStyle/>
          <a:p>
            <a:pPr lvl="8">
              <a:lnSpc>
                <a:spcPct val="150000"/>
              </a:lnSpc>
            </a:pPr>
            <a:r>
              <a:rPr lang="en-US" sz="2400" dirty="0" smtClean="0">
                <a:latin typeface="Times New Roman" pitchFamily="18" charset="0"/>
                <a:cs typeface="Times New Roman" pitchFamily="18" charset="0"/>
              </a:rPr>
              <a:t>Completed</a:t>
            </a:r>
          </a:p>
          <a:p>
            <a:pPr>
              <a:lnSpc>
                <a:spcPct val="150000"/>
              </a:lnSpc>
              <a:buFont typeface="Wingdings" pitchFamily="2" charset="2"/>
              <a:buChar char="ü"/>
            </a:pPr>
            <a:r>
              <a:rPr lang="en-US" sz="2400" dirty="0" smtClean="0">
                <a:latin typeface="Times New Roman" pitchFamily="18" charset="0"/>
                <a:cs typeface="Times New Roman" pitchFamily="18" charset="0"/>
              </a:rPr>
              <a:t>2012 and 2013 surveys were completed</a:t>
            </a:r>
          </a:p>
          <a:p>
            <a:pPr>
              <a:lnSpc>
                <a:spcPct val="150000"/>
              </a:lnSpc>
              <a:buFont typeface="Wingdings" pitchFamily="2" charset="2"/>
              <a:buChar char="ü"/>
            </a:pPr>
            <a:r>
              <a:rPr lang="en-US" sz="2400" dirty="0" smtClean="0">
                <a:latin typeface="Times New Roman" pitchFamily="18" charset="0"/>
                <a:cs typeface="Times New Roman" pitchFamily="18" charset="0"/>
              </a:rPr>
              <a:t>Near-surface analysis provided useful geotechnical information</a:t>
            </a:r>
          </a:p>
          <a:p>
            <a:pPr>
              <a:lnSpc>
                <a:spcPct val="150000"/>
              </a:lnSpc>
              <a:buFont typeface="Wingdings" pitchFamily="2" charset="2"/>
              <a:buChar char="ü"/>
            </a:pPr>
            <a:r>
              <a:rPr lang="en-US" sz="2400" dirty="0" smtClean="0">
                <a:latin typeface="Times New Roman" pitchFamily="18" charset="0"/>
                <a:cs typeface="Times New Roman" pitchFamily="18" charset="0"/>
              </a:rPr>
              <a:t>First on-land  reflection seismic data </a:t>
            </a:r>
          </a:p>
          <a:p>
            <a:pPr>
              <a:lnSpc>
                <a:spcPct val="150000"/>
              </a:lnSpc>
              <a:buFont typeface="Wingdings" pitchFamily="2" charset="2"/>
              <a:buChar char="ü"/>
            </a:pPr>
            <a:r>
              <a:rPr lang="en-US" sz="2400" dirty="0" smtClean="0">
                <a:latin typeface="Times New Roman" pitchFamily="18" charset="0"/>
                <a:cs typeface="Times New Roman" pitchFamily="18" charset="0"/>
              </a:rPr>
              <a:t>Tested node systems</a:t>
            </a:r>
          </a:p>
          <a:p>
            <a:endParaRPr lang="en-US"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09700" y="1056904"/>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400" b="1" i="0" u="none" strike="noStrike" kern="1200" cap="none" spc="0" normalizeH="0" baseline="0" noProof="0" dirty="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uLnTx/>
              <a:uFillTx/>
              <a:latin typeface="Calibri" pitchFamily="34" charset="0"/>
              <a:ea typeface="+mj-ea"/>
              <a:cs typeface="+mj-cs"/>
            </a:endParaRPr>
          </a:p>
        </p:txBody>
      </p:sp>
      <p:sp>
        <p:nvSpPr>
          <p:cNvPr id="5" name="TextBox 4"/>
          <p:cNvSpPr txBox="1"/>
          <p:nvPr/>
        </p:nvSpPr>
        <p:spPr>
          <a:xfrm>
            <a:off x="395536" y="260648"/>
            <a:ext cx="9423992" cy="3416320"/>
          </a:xfrm>
          <a:prstGeom prst="rect">
            <a:avLst/>
          </a:prstGeom>
          <a:noFill/>
        </p:spPr>
        <p:txBody>
          <a:bodyPr wrap="square" rtlCol="0">
            <a:spAutoFit/>
          </a:bodyPr>
          <a:lstStyle/>
          <a:p>
            <a:pPr>
              <a:lnSpc>
                <a:spcPct val="150000"/>
              </a:lnSpc>
            </a:pPr>
            <a:endParaRPr lang="en-US" sz="2400" dirty="0" smtClean="0">
              <a:latin typeface="Calibri" panose="020F0502020204030204" pitchFamily="34" charset="0"/>
              <a:cs typeface="Times New Roman" panose="02020603050405020304" pitchFamily="18" charset="0"/>
            </a:endParaRPr>
          </a:p>
          <a:p>
            <a:pPr>
              <a:lnSpc>
                <a:spcPct val="150000"/>
              </a:lnSpc>
              <a:buFont typeface="Arial" pitchFamily="34" charset="0"/>
              <a:buChar char="•"/>
            </a:pPr>
            <a:r>
              <a:rPr lang="en-US" sz="2400" dirty="0" smtClean="0">
                <a:latin typeface="Calibri" panose="020F0502020204030204" pitchFamily="34" charset="0"/>
                <a:cs typeface="Times New Roman" panose="02020603050405020304" pitchFamily="18" charset="0"/>
              </a:rPr>
              <a:t>Geoscientists Without Borders</a:t>
            </a:r>
          </a:p>
          <a:p>
            <a:pPr>
              <a:lnSpc>
                <a:spcPct val="150000"/>
              </a:lnSpc>
              <a:buFont typeface="Arial" pitchFamily="34" charset="0"/>
              <a:buChar char="•"/>
            </a:pPr>
            <a:r>
              <a:rPr lang="en-US" sz="2400" dirty="0" smtClean="0">
                <a:latin typeface="Calibri" panose="020F0502020204030204" pitchFamily="34" charset="0"/>
                <a:cs typeface="Times New Roman" panose="02020603050405020304" pitchFamily="18" charset="0"/>
              </a:rPr>
              <a:t>Allied </a:t>
            </a:r>
            <a:r>
              <a:rPr lang="en-US" sz="2400" dirty="0">
                <a:latin typeface="Calibri" panose="020F0502020204030204" pitchFamily="34" charset="0"/>
                <a:cs typeface="Times New Roman" panose="02020603050405020304" pitchFamily="18" charset="0"/>
              </a:rPr>
              <a:t>Geophysical </a:t>
            </a:r>
            <a:r>
              <a:rPr lang="en-US" sz="2400" dirty="0" smtClean="0">
                <a:latin typeface="Calibri" panose="020F0502020204030204" pitchFamily="34" charset="0"/>
                <a:cs typeface="Times New Roman" panose="02020603050405020304" pitchFamily="18" charset="0"/>
              </a:rPr>
              <a:t>Laboratories</a:t>
            </a:r>
          </a:p>
          <a:p>
            <a:pPr>
              <a:lnSpc>
                <a:spcPct val="150000"/>
              </a:lnSpc>
              <a:buFont typeface="Arial" pitchFamily="34" charset="0"/>
              <a:buChar char="•"/>
            </a:pPr>
            <a:r>
              <a:rPr lang="en-US" sz="2400" dirty="0" err="1" smtClean="0">
                <a:latin typeface="Calibri" panose="020F0502020204030204" pitchFamily="34" charset="0"/>
                <a:cs typeface="Times New Roman" panose="02020603050405020304" pitchFamily="18" charset="0"/>
              </a:rPr>
              <a:t>Anoop</a:t>
            </a:r>
            <a:r>
              <a:rPr lang="en-US" sz="2400" dirty="0" smtClean="0">
                <a:latin typeface="Calibri" panose="020F0502020204030204" pitchFamily="34" charset="0"/>
                <a:cs typeface="Times New Roman" panose="02020603050405020304" pitchFamily="18" charset="0"/>
              </a:rPr>
              <a:t> William</a:t>
            </a:r>
          </a:p>
          <a:p>
            <a:pPr>
              <a:lnSpc>
                <a:spcPct val="150000"/>
              </a:lnSpc>
              <a:buFont typeface="Arial" pitchFamily="34" charset="0"/>
              <a:buChar char="•"/>
            </a:pPr>
            <a:r>
              <a:rPr lang="en-US" sz="2400" dirty="0" smtClean="0">
                <a:latin typeface="Calibri" panose="020F0502020204030204" pitchFamily="34" charset="0"/>
                <a:cs typeface="Times New Roman" panose="02020603050405020304" pitchFamily="18" charset="0"/>
              </a:rPr>
              <a:t>Haiti Bureau of Mines and Energy employees</a:t>
            </a:r>
          </a:p>
          <a:p>
            <a:pPr>
              <a:lnSpc>
                <a:spcPct val="150000"/>
              </a:lnSpc>
              <a:buFont typeface="Arial" pitchFamily="34" charset="0"/>
              <a:buChar char="•"/>
            </a:pPr>
            <a:r>
              <a:rPr lang="en-US" sz="2400" dirty="0" smtClean="0">
                <a:latin typeface="Calibri" panose="020F0502020204030204" pitchFamily="34" charset="0"/>
                <a:cs typeface="Times New Roman" panose="02020603050405020304" pitchFamily="18" charset="0"/>
              </a:rPr>
              <a:t>Gedco-processing software</a:t>
            </a:r>
          </a:p>
        </p:txBody>
      </p:sp>
      <p:sp>
        <p:nvSpPr>
          <p:cNvPr id="7" name="Slide Number Placeholder 6"/>
          <p:cNvSpPr>
            <a:spLocks noGrp="1"/>
          </p:cNvSpPr>
          <p:nvPr>
            <p:ph type="sldNum" sz="quarter" idx="12"/>
          </p:nvPr>
        </p:nvSpPr>
        <p:spPr/>
        <p:txBody>
          <a:bodyPr/>
          <a:lstStyle/>
          <a:p>
            <a:fld id="{4925FD83-30BB-43D1-B328-DC69F6D2CBD3}" type="slidenum">
              <a:rPr lang="en-US" smtClean="0"/>
              <a:pPr/>
              <a:t>14</a:t>
            </a:fld>
            <a:endParaRPr lang="en-US"/>
          </a:p>
        </p:txBody>
      </p:sp>
      <p:sp>
        <p:nvSpPr>
          <p:cNvPr id="10" name="Title 1"/>
          <p:cNvSpPr txBox="1">
            <a:spLocks/>
          </p:cNvSpPr>
          <p:nvPr/>
        </p:nvSpPr>
        <p:spPr>
          <a:xfrm>
            <a:off x="374904" y="4572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anose="02020603050405020304" pitchFamily="18" charset="0"/>
              </a:rPr>
              <a:t>Acknowledgements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anose="02020603050405020304" pitchFamily="18" charset="0"/>
            </a:endParaRPr>
          </a:p>
        </p:txBody>
      </p:sp>
      <p:pic>
        <p:nvPicPr>
          <p:cNvPr id="9" name="Picture 3"/>
          <p:cNvPicPr>
            <a:picLocks noChangeAspect="1" noChangeArrowheads="1"/>
          </p:cNvPicPr>
          <p:nvPr/>
        </p:nvPicPr>
        <p:blipFill>
          <a:blip r:embed="rId2" cstate="print"/>
          <a:srcRect/>
          <a:stretch>
            <a:fillRect/>
          </a:stretch>
        </p:blipFill>
        <p:spPr bwMode="auto">
          <a:xfrm>
            <a:off x="658090" y="5228121"/>
            <a:ext cx="2424017" cy="1491329"/>
          </a:xfrm>
          <a:prstGeom prst="rect">
            <a:avLst/>
          </a:prstGeom>
          <a:noFill/>
          <a:ln w="9525">
            <a:noFill/>
            <a:miter lim="800000"/>
            <a:headEnd/>
            <a:tailEnd/>
          </a:ln>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4941168"/>
            <a:ext cx="2808311" cy="175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2975" y="5118176"/>
            <a:ext cx="1610884" cy="161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0014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25FD83-30BB-43D1-B328-DC69F6D2CBD3}" type="slidenum">
              <a:rPr lang="en-US" smtClean="0"/>
              <a:pPr/>
              <a:t>15</a:t>
            </a:fld>
            <a:endParaRPr lang="en-US"/>
          </a:p>
        </p:txBody>
      </p:sp>
      <p:pic>
        <p:nvPicPr>
          <p:cNvPr id="1026" name="Picture 2" descr="C:\Users\ekocel\Downloads\860127_523191551059583_766621049_o.jpg"/>
          <p:cNvPicPr>
            <a:picLocks noChangeAspect="1" noChangeArrowheads="1"/>
          </p:cNvPicPr>
          <p:nvPr/>
        </p:nvPicPr>
        <p:blipFill>
          <a:blip r:embed="rId2" cstate="print"/>
          <a:srcRect/>
          <a:stretch>
            <a:fillRect/>
          </a:stretch>
        </p:blipFill>
        <p:spPr bwMode="auto">
          <a:xfrm>
            <a:off x="2367761" y="947331"/>
            <a:ext cx="4057498" cy="3043123"/>
          </a:xfrm>
          <a:prstGeom prst="rect">
            <a:avLst/>
          </a:prstGeom>
          <a:noFill/>
        </p:spPr>
      </p:pic>
      <p:sp>
        <p:nvSpPr>
          <p:cNvPr id="6" name="TextBox 5"/>
          <p:cNvSpPr txBox="1"/>
          <p:nvPr/>
        </p:nvSpPr>
        <p:spPr>
          <a:xfrm>
            <a:off x="3124200" y="68627"/>
            <a:ext cx="3733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THANK YOU</a:t>
            </a:r>
            <a:endParaRPr lang="en-US" sz="3600" b="1" dirty="0">
              <a:solidFill>
                <a:srgbClr val="FF000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endParaRPr>
          </a:p>
        </p:txBody>
      </p:sp>
      <p:pic>
        <p:nvPicPr>
          <p:cNvPr id="5124" name="Picture 4" descr="C:\Users\ekocel\Downloads\857043_522388424473229_2115587841_o.jpg"/>
          <p:cNvPicPr>
            <a:picLocks noChangeAspect="1" noChangeArrowheads="1"/>
          </p:cNvPicPr>
          <p:nvPr/>
        </p:nvPicPr>
        <p:blipFill>
          <a:blip r:embed="rId3" cstate="print"/>
          <a:srcRect/>
          <a:stretch>
            <a:fillRect/>
          </a:stretch>
        </p:blipFill>
        <p:spPr bwMode="auto">
          <a:xfrm>
            <a:off x="1619672" y="5492384"/>
            <a:ext cx="1356471" cy="1019057"/>
          </a:xfrm>
          <a:prstGeom prst="rect">
            <a:avLst/>
          </a:prstGeom>
          <a:noFill/>
        </p:spPr>
      </p:pic>
      <p:pic>
        <p:nvPicPr>
          <p:cNvPr id="5127" name="Picture 7" descr="C:\Users\ekocel\Downloads\856650_523649014347170_57060439_o.jpg"/>
          <p:cNvPicPr>
            <a:picLocks noChangeAspect="1" noChangeArrowheads="1"/>
          </p:cNvPicPr>
          <p:nvPr/>
        </p:nvPicPr>
        <p:blipFill>
          <a:blip r:embed="rId4" cstate="print"/>
          <a:srcRect/>
          <a:stretch>
            <a:fillRect/>
          </a:stretch>
        </p:blipFill>
        <p:spPr bwMode="auto">
          <a:xfrm>
            <a:off x="6616797" y="533400"/>
            <a:ext cx="2238826" cy="1680210"/>
          </a:xfrm>
          <a:prstGeom prst="rect">
            <a:avLst/>
          </a:prstGeom>
          <a:noFill/>
        </p:spPr>
      </p:pic>
      <p:pic>
        <p:nvPicPr>
          <p:cNvPr id="5128" name="Picture 8" descr="C:\Users\ekocel\Downloads\857138_522390144473057_321474384_o.jpg"/>
          <p:cNvPicPr>
            <a:picLocks noChangeAspect="1" noChangeArrowheads="1"/>
          </p:cNvPicPr>
          <p:nvPr/>
        </p:nvPicPr>
        <p:blipFill>
          <a:blip r:embed="rId5" cstate="print"/>
          <a:srcRect/>
          <a:stretch>
            <a:fillRect/>
          </a:stretch>
        </p:blipFill>
        <p:spPr bwMode="auto">
          <a:xfrm>
            <a:off x="155575" y="356659"/>
            <a:ext cx="2090319" cy="1567739"/>
          </a:xfrm>
          <a:prstGeom prst="rect">
            <a:avLst/>
          </a:prstGeom>
          <a:noFill/>
        </p:spPr>
      </p:pic>
      <p:pic>
        <p:nvPicPr>
          <p:cNvPr id="5129" name="Picture 9" descr="C:\Users\ekocel\Downloads\887235_522388761139862_1554387614_o.jpg"/>
          <p:cNvPicPr>
            <a:picLocks noChangeAspect="1" noChangeArrowheads="1"/>
          </p:cNvPicPr>
          <p:nvPr/>
        </p:nvPicPr>
        <p:blipFill>
          <a:blip r:embed="rId6" cstate="print"/>
          <a:srcRect/>
          <a:stretch>
            <a:fillRect/>
          </a:stretch>
        </p:blipFill>
        <p:spPr bwMode="auto">
          <a:xfrm>
            <a:off x="6660232" y="2564904"/>
            <a:ext cx="2204535" cy="1653402"/>
          </a:xfrm>
          <a:prstGeom prst="rect">
            <a:avLst/>
          </a:prstGeom>
          <a:noFill/>
        </p:spPr>
      </p:pic>
      <p:pic>
        <p:nvPicPr>
          <p:cNvPr id="5130" name="Picture 10" descr="C:\Users\ekocel\Downloads\860564_522386941140044_288130701_o.jpg"/>
          <p:cNvPicPr>
            <a:picLocks noChangeAspect="1" noChangeArrowheads="1"/>
          </p:cNvPicPr>
          <p:nvPr/>
        </p:nvPicPr>
        <p:blipFill>
          <a:blip r:embed="rId7" cstate="print"/>
          <a:srcRect/>
          <a:stretch>
            <a:fillRect/>
          </a:stretch>
        </p:blipFill>
        <p:spPr bwMode="auto">
          <a:xfrm>
            <a:off x="381000" y="4453257"/>
            <a:ext cx="999896" cy="1333195"/>
          </a:xfrm>
          <a:prstGeom prst="rect">
            <a:avLst/>
          </a:prstGeom>
          <a:noFill/>
        </p:spPr>
      </p:pic>
      <p:pic>
        <p:nvPicPr>
          <p:cNvPr id="5131" name="Picture 11" descr="C:\Users\ekocel\Downloads\photo.JPG"/>
          <p:cNvPicPr>
            <a:picLocks noChangeAspect="1" noChangeArrowheads="1"/>
          </p:cNvPicPr>
          <p:nvPr/>
        </p:nvPicPr>
        <p:blipFill>
          <a:blip r:embed="rId8" cstate="print"/>
          <a:srcRect/>
          <a:stretch>
            <a:fillRect/>
          </a:stretch>
        </p:blipFill>
        <p:spPr bwMode="auto">
          <a:xfrm>
            <a:off x="3089889" y="4237798"/>
            <a:ext cx="2354497" cy="1764115"/>
          </a:xfrm>
          <a:prstGeom prst="rect">
            <a:avLst/>
          </a:prstGeom>
          <a:noFill/>
        </p:spPr>
      </p:pic>
      <p:pic>
        <p:nvPicPr>
          <p:cNvPr id="2" name="Picture 2" descr="C:\Users\ekocel\Downloads\830235_522389757806429_682907123_o.jpg"/>
          <p:cNvPicPr>
            <a:picLocks noChangeAspect="1" noChangeArrowheads="1"/>
          </p:cNvPicPr>
          <p:nvPr/>
        </p:nvPicPr>
        <p:blipFill>
          <a:blip r:embed="rId9" cstate="print"/>
          <a:srcRect/>
          <a:stretch>
            <a:fillRect/>
          </a:stretch>
        </p:blipFill>
        <p:spPr bwMode="auto">
          <a:xfrm>
            <a:off x="5589551" y="4935723"/>
            <a:ext cx="1274709" cy="1701458"/>
          </a:xfrm>
          <a:prstGeom prst="rect">
            <a:avLst/>
          </a:prstGeom>
          <a:noFill/>
        </p:spPr>
      </p:pic>
      <p:pic>
        <p:nvPicPr>
          <p:cNvPr id="1027" name="Picture 3" descr="C:\Users\ekocel\Desktop\Expo\IMG_3337.JPG"/>
          <p:cNvPicPr>
            <a:picLocks noChangeAspect="1" noChangeArrowheads="1"/>
          </p:cNvPicPr>
          <p:nvPr/>
        </p:nvPicPr>
        <p:blipFill>
          <a:blip r:embed="rId10" cstate="print"/>
          <a:srcRect/>
          <a:stretch>
            <a:fillRect/>
          </a:stretch>
        </p:blipFill>
        <p:spPr bwMode="auto">
          <a:xfrm>
            <a:off x="140600" y="2660915"/>
            <a:ext cx="2090319" cy="1567739"/>
          </a:xfrm>
          <a:prstGeom prst="rect">
            <a:avLst/>
          </a:prstGeom>
          <a:noFill/>
        </p:spPr>
      </p:pic>
      <p:pic>
        <p:nvPicPr>
          <p:cNvPr id="1028" name="Picture 4" descr="C:\Users\ekocel\Desktop\Expo\IMG_3738.JPG"/>
          <p:cNvPicPr>
            <a:picLocks noChangeAspect="1" noChangeArrowheads="1"/>
          </p:cNvPicPr>
          <p:nvPr/>
        </p:nvPicPr>
        <p:blipFill>
          <a:blip r:embed="rId11" cstate="print"/>
          <a:srcRect/>
          <a:stretch>
            <a:fillRect/>
          </a:stretch>
        </p:blipFill>
        <p:spPr bwMode="auto">
          <a:xfrm>
            <a:off x="7023893" y="4405837"/>
            <a:ext cx="1862210" cy="1396658"/>
          </a:xfrm>
          <a:prstGeom prst="rect">
            <a:avLst/>
          </a:prstGeom>
          <a:noFill/>
        </p:spPr>
      </p:pic>
    </p:spTree>
    <p:extLst>
      <p:ext uri="{BB962C8B-B14F-4D97-AF65-F5344CB8AC3E}">
        <p14:creationId xmlns:p14="http://schemas.microsoft.com/office/powerpoint/2010/main" val="390793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BB670C09-E976-425A-BF6F-F369DB8E0AC9}" type="slidenum">
              <a:rPr lang="en-US" smtClean="0"/>
              <a:pPr/>
              <a:t>16</a:t>
            </a:fld>
            <a:endParaRPr lang="en-US"/>
          </a:p>
        </p:txBody>
      </p:sp>
      <p:sp>
        <p:nvSpPr>
          <p:cNvPr id="4" name="Content Placeholder 3"/>
          <p:cNvSpPr>
            <a:spLocks noGrp="1"/>
          </p:cNvSpPr>
          <p:nvPr>
            <p:ph sz="quarter" idx="1"/>
          </p:nvPr>
        </p:nvSpPr>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17</a:t>
            </a:fld>
            <a:endParaRPr lang="en-US"/>
          </a:p>
        </p:txBody>
      </p:sp>
      <p:pic>
        <p:nvPicPr>
          <p:cNvPr id="5" name="Picture 2"/>
          <p:cNvPicPr>
            <a:picLocks noChangeAspect="1" noChangeArrowheads="1"/>
          </p:cNvPicPr>
          <p:nvPr/>
        </p:nvPicPr>
        <p:blipFill>
          <a:blip r:embed="rId2" cstate="print"/>
          <a:srcRect/>
          <a:stretch>
            <a:fillRect/>
          </a:stretch>
        </p:blipFill>
        <p:spPr bwMode="auto">
          <a:xfrm>
            <a:off x="381000" y="-1371600"/>
            <a:ext cx="7315200" cy="79845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18</a:t>
            </a:fld>
            <a:endParaRPr lang="en-US"/>
          </a:p>
        </p:txBody>
      </p:sp>
      <p:grpSp>
        <p:nvGrpSpPr>
          <p:cNvPr id="5" name="Group 4"/>
          <p:cNvGrpSpPr>
            <a:grpSpLocks noChangeAspect="1"/>
          </p:cNvGrpSpPr>
          <p:nvPr/>
        </p:nvGrpSpPr>
        <p:grpSpPr>
          <a:xfrm>
            <a:off x="3441841" y="2422712"/>
            <a:ext cx="5501457" cy="3372589"/>
            <a:chOff x="3181902" y="495300"/>
            <a:chExt cx="2979178" cy="1218466"/>
          </a:xfrm>
        </p:grpSpPr>
        <p:grpSp>
          <p:nvGrpSpPr>
            <p:cNvPr id="6" name="Group 5"/>
            <p:cNvGrpSpPr>
              <a:grpSpLocks noChangeAspect="1"/>
            </p:cNvGrpSpPr>
            <p:nvPr/>
          </p:nvGrpSpPr>
          <p:grpSpPr>
            <a:xfrm>
              <a:off x="3266181" y="914400"/>
              <a:ext cx="2894899" cy="762000"/>
              <a:chOff x="3026700" y="-789085"/>
              <a:chExt cx="5353745" cy="1524770"/>
            </a:xfrm>
          </p:grpSpPr>
          <p:grpSp>
            <p:nvGrpSpPr>
              <p:cNvPr id="17" name="Group 69"/>
              <p:cNvGrpSpPr/>
              <p:nvPr/>
            </p:nvGrpSpPr>
            <p:grpSpPr>
              <a:xfrm>
                <a:off x="3352800" y="-789085"/>
                <a:ext cx="5027645" cy="1524770"/>
                <a:chOff x="2211317" y="1372370"/>
                <a:chExt cx="4901880" cy="1524770"/>
              </a:xfrm>
            </p:grpSpPr>
            <p:sp>
              <p:nvSpPr>
                <p:cNvPr id="19" name="Rectangle 18"/>
                <p:cNvSpPr/>
                <p:nvPr/>
              </p:nvSpPr>
              <p:spPr>
                <a:xfrm>
                  <a:off x="2216203" y="1372370"/>
                  <a:ext cx="4876800" cy="1524000"/>
                </a:xfrm>
                <a:prstGeom prst="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11317" y="1607884"/>
                  <a:ext cx="4901880" cy="1288486"/>
                </a:xfrm>
                <a:custGeom>
                  <a:avLst/>
                  <a:gdLst>
                    <a:gd name="connsiteX0" fmla="*/ 6167 w 4901880"/>
                    <a:gd name="connsiteY0" fmla="*/ 263995 h 1288486"/>
                    <a:gd name="connsiteX1" fmla="*/ 336580 w 4901880"/>
                    <a:gd name="connsiteY1" fmla="*/ 263995 h 1288486"/>
                    <a:gd name="connsiteX2" fmla="*/ 705414 w 4901880"/>
                    <a:gd name="connsiteY2" fmla="*/ 256311 h 1288486"/>
                    <a:gd name="connsiteX3" fmla="*/ 789938 w 4901880"/>
                    <a:gd name="connsiteY3" fmla="*/ 248627 h 1288486"/>
                    <a:gd name="connsiteX4" fmla="*/ 997407 w 4901880"/>
                    <a:gd name="connsiteY4" fmla="*/ 233259 h 1288486"/>
                    <a:gd name="connsiteX5" fmla="*/ 1143404 w 4901880"/>
                    <a:gd name="connsiteY5" fmla="*/ 217891 h 1288486"/>
                    <a:gd name="connsiteX6" fmla="*/ 1189508 w 4901880"/>
                    <a:gd name="connsiteY6" fmla="*/ 202523 h 1288486"/>
                    <a:gd name="connsiteX7" fmla="*/ 1258664 w 4901880"/>
                    <a:gd name="connsiteY7" fmla="*/ 194839 h 1288486"/>
                    <a:gd name="connsiteX8" fmla="*/ 1304768 w 4901880"/>
                    <a:gd name="connsiteY8" fmla="*/ 171787 h 1288486"/>
                    <a:gd name="connsiteX9" fmla="*/ 1350873 w 4901880"/>
                    <a:gd name="connsiteY9" fmla="*/ 148734 h 1288486"/>
                    <a:gd name="connsiteX10" fmla="*/ 1596762 w 4901880"/>
                    <a:gd name="connsiteY10" fmla="*/ 164102 h 1288486"/>
                    <a:gd name="connsiteX11" fmla="*/ 1619814 w 4901880"/>
                    <a:gd name="connsiteY11" fmla="*/ 171787 h 1288486"/>
                    <a:gd name="connsiteX12" fmla="*/ 1727390 w 4901880"/>
                    <a:gd name="connsiteY12" fmla="*/ 179471 h 1288486"/>
                    <a:gd name="connsiteX13" fmla="*/ 2073172 w 4901880"/>
                    <a:gd name="connsiteY13" fmla="*/ 202523 h 1288486"/>
                    <a:gd name="connsiteX14" fmla="*/ 2680210 w 4901880"/>
                    <a:gd name="connsiteY14" fmla="*/ 194839 h 1288486"/>
                    <a:gd name="connsiteX15" fmla="*/ 2726315 w 4901880"/>
                    <a:gd name="connsiteY15" fmla="*/ 179471 h 1288486"/>
                    <a:gd name="connsiteX16" fmla="*/ 2887679 w 4901880"/>
                    <a:gd name="connsiteY16" fmla="*/ 171787 h 1288486"/>
                    <a:gd name="connsiteX17" fmla="*/ 3248829 w 4901880"/>
                    <a:gd name="connsiteY17" fmla="*/ 156418 h 1288486"/>
                    <a:gd name="connsiteX18" fmla="*/ 3325669 w 4901880"/>
                    <a:gd name="connsiteY18" fmla="*/ 141050 h 1288486"/>
                    <a:gd name="connsiteX19" fmla="*/ 3433246 w 4901880"/>
                    <a:gd name="connsiteY19" fmla="*/ 133366 h 1288486"/>
                    <a:gd name="connsiteX20" fmla="*/ 3502402 w 4901880"/>
                    <a:gd name="connsiteY20" fmla="*/ 117998 h 1288486"/>
                    <a:gd name="connsiteX21" fmla="*/ 3640715 w 4901880"/>
                    <a:gd name="connsiteY21" fmla="*/ 110314 h 1288486"/>
                    <a:gd name="connsiteX22" fmla="*/ 3748291 w 4901880"/>
                    <a:gd name="connsiteY22" fmla="*/ 94946 h 1288486"/>
                    <a:gd name="connsiteX23" fmla="*/ 3925024 w 4901880"/>
                    <a:gd name="connsiteY23" fmla="*/ 79578 h 1288486"/>
                    <a:gd name="connsiteX24" fmla="*/ 3978812 w 4901880"/>
                    <a:gd name="connsiteY24" fmla="*/ 71894 h 1288486"/>
                    <a:gd name="connsiteX25" fmla="*/ 4024916 w 4901880"/>
                    <a:gd name="connsiteY25" fmla="*/ 56526 h 1288486"/>
                    <a:gd name="connsiteX26" fmla="*/ 4286173 w 4901880"/>
                    <a:gd name="connsiteY26" fmla="*/ 41158 h 1288486"/>
                    <a:gd name="connsiteX27" fmla="*/ 4854792 w 4901880"/>
                    <a:gd name="connsiteY27" fmla="*/ 48842 h 1288486"/>
                    <a:gd name="connsiteX28" fmla="*/ 4862476 w 4901880"/>
                    <a:gd name="connsiteY28" fmla="*/ 194839 h 1288486"/>
                    <a:gd name="connsiteX29" fmla="*/ 4854792 w 4901880"/>
                    <a:gd name="connsiteY29" fmla="*/ 1224499 h 1288486"/>
                    <a:gd name="connsiteX30" fmla="*/ 4847108 w 4901880"/>
                    <a:gd name="connsiteY30" fmla="*/ 1255235 h 1288486"/>
                    <a:gd name="connsiteX31" fmla="*/ 4501326 w 4901880"/>
                    <a:gd name="connsiteY31" fmla="*/ 1262919 h 1288486"/>
                    <a:gd name="connsiteX32" fmla="*/ 4309225 w 4901880"/>
                    <a:gd name="connsiteY32" fmla="*/ 1270603 h 1288486"/>
                    <a:gd name="connsiteX33" fmla="*/ 4063336 w 4901880"/>
                    <a:gd name="connsiteY33" fmla="*/ 1270603 h 1288486"/>
                    <a:gd name="connsiteX34" fmla="*/ 4001864 w 4901880"/>
                    <a:gd name="connsiteY34" fmla="*/ 1262919 h 1288486"/>
                    <a:gd name="connsiteX35" fmla="*/ 3825131 w 4901880"/>
                    <a:gd name="connsiteY35" fmla="*/ 1255235 h 1288486"/>
                    <a:gd name="connsiteX36" fmla="*/ 3218093 w 4901880"/>
                    <a:gd name="connsiteY36" fmla="*/ 1247551 h 1288486"/>
                    <a:gd name="connsiteX37" fmla="*/ 1673602 w 4901880"/>
                    <a:gd name="connsiteY37" fmla="*/ 1247551 h 1288486"/>
                    <a:gd name="connsiteX38" fmla="*/ 1489185 w 4901880"/>
                    <a:gd name="connsiteY38" fmla="*/ 1239867 h 1288486"/>
                    <a:gd name="connsiteX39" fmla="*/ 1450765 w 4901880"/>
                    <a:gd name="connsiteY39" fmla="*/ 1232183 h 1288486"/>
                    <a:gd name="connsiteX40" fmla="*/ 1427713 w 4901880"/>
                    <a:gd name="connsiteY40" fmla="*/ 1224499 h 1288486"/>
                    <a:gd name="connsiteX41" fmla="*/ 943619 w 4901880"/>
                    <a:gd name="connsiteY41" fmla="*/ 1232183 h 1288486"/>
                    <a:gd name="connsiteX42" fmla="*/ 590153 w 4901880"/>
                    <a:gd name="connsiteY42" fmla="*/ 1239867 h 1288486"/>
                    <a:gd name="connsiteX43" fmla="*/ 29219 w 4901880"/>
                    <a:gd name="connsiteY43" fmla="*/ 1232183 h 1288486"/>
                    <a:gd name="connsiteX44" fmla="*/ 36903 w 4901880"/>
                    <a:gd name="connsiteY44" fmla="*/ 1193763 h 1288486"/>
                    <a:gd name="connsiteX45" fmla="*/ 44587 w 4901880"/>
                    <a:gd name="connsiteY45" fmla="*/ 1170711 h 1288486"/>
                    <a:gd name="connsiteX46" fmla="*/ 52271 w 4901880"/>
                    <a:gd name="connsiteY46" fmla="*/ 1139975 h 1288486"/>
                    <a:gd name="connsiteX47" fmla="*/ 67639 w 4901880"/>
                    <a:gd name="connsiteY47" fmla="*/ 1093871 h 1288486"/>
                    <a:gd name="connsiteX48" fmla="*/ 59955 w 4901880"/>
                    <a:gd name="connsiteY48" fmla="*/ 701985 h 1288486"/>
                    <a:gd name="connsiteX49" fmla="*/ 36903 w 4901880"/>
                    <a:gd name="connsiteY49" fmla="*/ 625145 h 1288486"/>
                    <a:gd name="connsiteX50" fmla="*/ 29219 w 4901880"/>
                    <a:gd name="connsiteY50" fmla="*/ 602092 h 1288486"/>
                    <a:gd name="connsiteX51" fmla="*/ 21535 w 4901880"/>
                    <a:gd name="connsiteY51" fmla="*/ 579040 h 1288486"/>
                    <a:gd name="connsiteX52" fmla="*/ 6167 w 4901880"/>
                    <a:gd name="connsiteY52" fmla="*/ 263995 h 12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01880" h="1288486">
                      <a:moveTo>
                        <a:pt x="6167" y="263995"/>
                      </a:moveTo>
                      <a:cubicBezTo>
                        <a:pt x="184217" y="278832"/>
                        <a:pt x="50360" y="271241"/>
                        <a:pt x="336580" y="263995"/>
                      </a:cubicBezTo>
                      <a:lnTo>
                        <a:pt x="705414" y="256311"/>
                      </a:lnTo>
                      <a:cubicBezTo>
                        <a:pt x="733589" y="253750"/>
                        <a:pt x="761710" y="250509"/>
                        <a:pt x="789938" y="248627"/>
                      </a:cubicBezTo>
                      <a:cubicBezTo>
                        <a:pt x="996645" y="234847"/>
                        <a:pt x="870591" y="249111"/>
                        <a:pt x="997407" y="233259"/>
                      </a:cubicBezTo>
                      <a:cubicBezTo>
                        <a:pt x="1069106" y="209359"/>
                        <a:pt x="963240" y="242459"/>
                        <a:pt x="1143404" y="217891"/>
                      </a:cubicBezTo>
                      <a:cubicBezTo>
                        <a:pt x="1159455" y="215702"/>
                        <a:pt x="1173408" y="204312"/>
                        <a:pt x="1189508" y="202523"/>
                      </a:cubicBezTo>
                      <a:lnTo>
                        <a:pt x="1258664" y="194839"/>
                      </a:lnTo>
                      <a:cubicBezTo>
                        <a:pt x="1324737" y="150790"/>
                        <a:pt x="1241134" y="203606"/>
                        <a:pt x="1304768" y="171787"/>
                      </a:cubicBezTo>
                      <a:cubicBezTo>
                        <a:pt x="1364348" y="141996"/>
                        <a:pt x="1292932" y="168047"/>
                        <a:pt x="1350873" y="148734"/>
                      </a:cubicBezTo>
                      <a:cubicBezTo>
                        <a:pt x="1378187" y="150251"/>
                        <a:pt x="1557493" y="159482"/>
                        <a:pt x="1596762" y="164102"/>
                      </a:cubicBezTo>
                      <a:cubicBezTo>
                        <a:pt x="1604806" y="165048"/>
                        <a:pt x="1611770" y="170841"/>
                        <a:pt x="1619814" y="171787"/>
                      </a:cubicBezTo>
                      <a:cubicBezTo>
                        <a:pt x="1655518" y="175988"/>
                        <a:pt x="1691531" y="176910"/>
                        <a:pt x="1727390" y="179471"/>
                      </a:cubicBezTo>
                      <a:cubicBezTo>
                        <a:pt x="1868292" y="226438"/>
                        <a:pt x="1757300" y="194424"/>
                        <a:pt x="2073172" y="202523"/>
                      </a:cubicBezTo>
                      <a:cubicBezTo>
                        <a:pt x="2275518" y="199962"/>
                        <a:pt x="2477974" y="201977"/>
                        <a:pt x="2680210" y="194839"/>
                      </a:cubicBezTo>
                      <a:cubicBezTo>
                        <a:pt x="2696400" y="194268"/>
                        <a:pt x="2710134" y="180242"/>
                        <a:pt x="2726315" y="179471"/>
                      </a:cubicBezTo>
                      <a:lnTo>
                        <a:pt x="2887679" y="171787"/>
                      </a:lnTo>
                      <a:cubicBezTo>
                        <a:pt x="3075487" y="150917"/>
                        <a:pt x="2841794" y="174920"/>
                        <a:pt x="3248829" y="156418"/>
                      </a:cubicBezTo>
                      <a:cubicBezTo>
                        <a:pt x="3344096" y="152088"/>
                        <a:pt x="3253555" y="149063"/>
                        <a:pt x="3325669" y="141050"/>
                      </a:cubicBezTo>
                      <a:cubicBezTo>
                        <a:pt x="3361399" y="137080"/>
                        <a:pt x="3397387" y="135927"/>
                        <a:pt x="3433246" y="133366"/>
                      </a:cubicBezTo>
                      <a:cubicBezTo>
                        <a:pt x="3449307" y="129351"/>
                        <a:pt x="3487444" y="119299"/>
                        <a:pt x="3502402" y="117998"/>
                      </a:cubicBezTo>
                      <a:cubicBezTo>
                        <a:pt x="3548404" y="113998"/>
                        <a:pt x="3594611" y="112875"/>
                        <a:pt x="3640715" y="110314"/>
                      </a:cubicBezTo>
                      <a:cubicBezTo>
                        <a:pt x="3689803" y="93951"/>
                        <a:pt x="3658506" y="102428"/>
                        <a:pt x="3748291" y="94946"/>
                      </a:cubicBezTo>
                      <a:cubicBezTo>
                        <a:pt x="3823861" y="88649"/>
                        <a:pt x="3853484" y="87994"/>
                        <a:pt x="3925024" y="79578"/>
                      </a:cubicBezTo>
                      <a:cubicBezTo>
                        <a:pt x="3943011" y="77462"/>
                        <a:pt x="3960883" y="74455"/>
                        <a:pt x="3978812" y="71894"/>
                      </a:cubicBezTo>
                      <a:cubicBezTo>
                        <a:pt x="3994180" y="66771"/>
                        <a:pt x="4008842" y="58535"/>
                        <a:pt x="4024916" y="56526"/>
                      </a:cubicBezTo>
                      <a:cubicBezTo>
                        <a:pt x="4152518" y="40576"/>
                        <a:pt x="4065754" y="49636"/>
                        <a:pt x="4286173" y="41158"/>
                      </a:cubicBezTo>
                      <a:cubicBezTo>
                        <a:pt x="4475713" y="43719"/>
                        <a:pt x="4671635" y="0"/>
                        <a:pt x="4854792" y="48842"/>
                      </a:cubicBezTo>
                      <a:cubicBezTo>
                        <a:pt x="4901880" y="61399"/>
                        <a:pt x="4862476" y="146106"/>
                        <a:pt x="4862476" y="194839"/>
                      </a:cubicBezTo>
                      <a:cubicBezTo>
                        <a:pt x="4862476" y="538069"/>
                        <a:pt x="4859766" y="881305"/>
                        <a:pt x="4854792" y="1224499"/>
                      </a:cubicBezTo>
                      <a:cubicBezTo>
                        <a:pt x="4854639" y="1235059"/>
                        <a:pt x="4857607" y="1254094"/>
                        <a:pt x="4847108" y="1255235"/>
                      </a:cubicBezTo>
                      <a:cubicBezTo>
                        <a:pt x="4732494" y="1267693"/>
                        <a:pt x="4616568" y="1259626"/>
                        <a:pt x="4501326" y="1262919"/>
                      </a:cubicBezTo>
                      <a:cubicBezTo>
                        <a:pt x="4437267" y="1264749"/>
                        <a:pt x="4373259" y="1268042"/>
                        <a:pt x="4309225" y="1270603"/>
                      </a:cubicBezTo>
                      <a:cubicBezTo>
                        <a:pt x="4201930" y="1288486"/>
                        <a:pt x="4259243" y="1282127"/>
                        <a:pt x="4063336" y="1270603"/>
                      </a:cubicBezTo>
                      <a:cubicBezTo>
                        <a:pt x="4042722" y="1269390"/>
                        <a:pt x="4022471" y="1264248"/>
                        <a:pt x="4001864" y="1262919"/>
                      </a:cubicBezTo>
                      <a:cubicBezTo>
                        <a:pt x="3943020" y="1259123"/>
                        <a:pt x="3884086" y="1256391"/>
                        <a:pt x="3825131" y="1255235"/>
                      </a:cubicBezTo>
                      <a:lnTo>
                        <a:pt x="3218093" y="1247551"/>
                      </a:lnTo>
                      <a:cubicBezTo>
                        <a:pt x="2426022" y="1254623"/>
                        <a:pt x="2408723" y="1260562"/>
                        <a:pt x="1673602" y="1247551"/>
                      </a:cubicBezTo>
                      <a:cubicBezTo>
                        <a:pt x="1612086" y="1246462"/>
                        <a:pt x="1550657" y="1242428"/>
                        <a:pt x="1489185" y="1239867"/>
                      </a:cubicBezTo>
                      <a:cubicBezTo>
                        <a:pt x="1476378" y="1237306"/>
                        <a:pt x="1463435" y="1235351"/>
                        <a:pt x="1450765" y="1232183"/>
                      </a:cubicBezTo>
                      <a:cubicBezTo>
                        <a:pt x="1442907" y="1230219"/>
                        <a:pt x="1435813" y="1224499"/>
                        <a:pt x="1427713" y="1224499"/>
                      </a:cubicBezTo>
                      <a:cubicBezTo>
                        <a:pt x="1266328" y="1224499"/>
                        <a:pt x="1104977" y="1229222"/>
                        <a:pt x="943619" y="1232183"/>
                      </a:cubicBezTo>
                      <a:lnTo>
                        <a:pt x="590153" y="1239867"/>
                      </a:lnTo>
                      <a:cubicBezTo>
                        <a:pt x="388148" y="1273534"/>
                        <a:pt x="411409" y="1272718"/>
                        <a:pt x="29219" y="1232183"/>
                      </a:cubicBezTo>
                      <a:cubicBezTo>
                        <a:pt x="16232" y="1230806"/>
                        <a:pt x="33735" y="1206433"/>
                        <a:pt x="36903" y="1193763"/>
                      </a:cubicBezTo>
                      <a:cubicBezTo>
                        <a:pt x="38867" y="1185905"/>
                        <a:pt x="42362" y="1178499"/>
                        <a:pt x="44587" y="1170711"/>
                      </a:cubicBezTo>
                      <a:cubicBezTo>
                        <a:pt x="47488" y="1160557"/>
                        <a:pt x="49236" y="1150090"/>
                        <a:pt x="52271" y="1139975"/>
                      </a:cubicBezTo>
                      <a:cubicBezTo>
                        <a:pt x="56926" y="1124459"/>
                        <a:pt x="67639" y="1093871"/>
                        <a:pt x="67639" y="1093871"/>
                      </a:cubicBezTo>
                      <a:cubicBezTo>
                        <a:pt x="65078" y="963242"/>
                        <a:pt x="64703" y="832552"/>
                        <a:pt x="59955" y="701985"/>
                      </a:cubicBezTo>
                      <a:cubicBezTo>
                        <a:pt x="59481" y="688950"/>
                        <a:pt x="38524" y="630009"/>
                        <a:pt x="36903" y="625145"/>
                      </a:cubicBezTo>
                      <a:lnTo>
                        <a:pt x="29219" y="602092"/>
                      </a:lnTo>
                      <a:lnTo>
                        <a:pt x="21535" y="579040"/>
                      </a:lnTo>
                      <a:cubicBezTo>
                        <a:pt x="0" y="374457"/>
                        <a:pt x="6167" y="481978"/>
                        <a:pt x="6167" y="263995"/>
                      </a:cubicBezTo>
                      <a:close/>
                    </a:path>
                  </a:pathLst>
                </a:cu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219925" y="1905768"/>
                  <a:ext cx="4873076" cy="990601"/>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016942" y="1677170"/>
                  <a:ext cx="82437" cy="121997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216203" y="1645614"/>
                  <a:ext cx="4876800" cy="233373"/>
                </a:xfrm>
                <a:custGeom>
                  <a:avLst/>
                  <a:gdLst>
                    <a:gd name="connsiteX0" fmla="*/ 0 w 4803354"/>
                    <a:gd name="connsiteY0" fmla="*/ 233373 h 233373"/>
                    <a:gd name="connsiteX1" fmla="*/ 683046 w 4803354"/>
                    <a:gd name="connsiteY1" fmla="*/ 222356 h 233373"/>
                    <a:gd name="connsiteX2" fmla="*/ 1024569 w 4803354"/>
                    <a:gd name="connsiteY2" fmla="*/ 189305 h 233373"/>
                    <a:gd name="connsiteX3" fmla="*/ 1167788 w 4803354"/>
                    <a:gd name="connsiteY3" fmla="*/ 178289 h 233373"/>
                    <a:gd name="connsiteX4" fmla="*/ 2467778 w 4803354"/>
                    <a:gd name="connsiteY4" fmla="*/ 156255 h 233373"/>
                    <a:gd name="connsiteX5" fmla="*/ 2577947 w 4803354"/>
                    <a:gd name="connsiteY5" fmla="*/ 145238 h 233373"/>
                    <a:gd name="connsiteX6" fmla="*/ 2985571 w 4803354"/>
                    <a:gd name="connsiteY6" fmla="*/ 123204 h 233373"/>
                    <a:gd name="connsiteX7" fmla="*/ 3227942 w 4803354"/>
                    <a:gd name="connsiteY7" fmla="*/ 101171 h 233373"/>
                    <a:gd name="connsiteX8" fmla="*/ 3558448 w 4803354"/>
                    <a:gd name="connsiteY8" fmla="*/ 68120 h 233373"/>
                    <a:gd name="connsiteX9" fmla="*/ 3701667 w 4803354"/>
                    <a:gd name="connsiteY9" fmla="*/ 57103 h 233373"/>
                    <a:gd name="connsiteX10" fmla="*/ 3833870 w 4803354"/>
                    <a:gd name="connsiteY10" fmla="*/ 35069 h 233373"/>
                    <a:gd name="connsiteX11" fmla="*/ 3922005 w 4803354"/>
                    <a:gd name="connsiteY11" fmla="*/ 24052 h 233373"/>
                    <a:gd name="connsiteX12" fmla="*/ 4120308 w 4803354"/>
                    <a:gd name="connsiteY12" fmla="*/ 13036 h 233373"/>
                    <a:gd name="connsiteX13" fmla="*/ 4803354 w 4803354"/>
                    <a:gd name="connsiteY13" fmla="*/ 2019 h 23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3354" h="233373">
                      <a:moveTo>
                        <a:pt x="0" y="233373"/>
                      </a:moveTo>
                      <a:lnTo>
                        <a:pt x="683046" y="222356"/>
                      </a:lnTo>
                      <a:cubicBezTo>
                        <a:pt x="967074" y="212331"/>
                        <a:pt x="851908" y="205748"/>
                        <a:pt x="1024569" y="189305"/>
                      </a:cubicBezTo>
                      <a:cubicBezTo>
                        <a:pt x="1072234" y="184766"/>
                        <a:pt x="1120048" y="181961"/>
                        <a:pt x="1167788" y="178289"/>
                      </a:cubicBezTo>
                      <a:cubicBezTo>
                        <a:pt x="1602303" y="33446"/>
                        <a:pt x="1159797" y="177183"/>
                        <a:pt x="2467778" y="156255"/>
                      </a:cubicBezTo>
                      <a:cubicBezTo>
                        <a:pt x="2504679" y="155665"/>
                        <a:pt x="2541105" y="147405"/>
                        <a:pt x="2577947" y="145238"/>
                      </a:cubicBezTo>
                      <a:cubicBezTo>
                        <a:pt x="2950223" y="123339"/>
                        <a:pt x="2721815" y="145811"/>
                        <a:pt x="2985571" y="123204"/>
                      </a:cubicBezTo>
                      <a:lnTo>
                        <a:pt x="3227942" y="101171"/>
                      </a:lnTo>
                      <a:cubicBezTo>
                        <a:pt x="3355444" y="58670"/>
                        <a:pt x="3248304" y="91381"/>
                        <a:pt x="3558448" y="68120"/>
                      </a:cubicBezTo>
                      <a:lnTo>
                        <a:pt x="3701667" y="57103"/>
                      </a:lnTo>
                      <a:cubicBezTo>
                        <a:pt x="3772360" y="42964"/>
                        <a:pt x="3751881" y="46001"/>
                        <a:pt x="3833870" y="35069"/>
                      </a:cubicBezTo>
                      <a:cubicBezTo>
                        <a:pt x="3863217" y="31156"/>
                        <a:pt x="3892485" y="26323"/>
                        <a:pt x="3922005" y="24052"/>
                      </a:cubicBezTo>
                      <a:cubicBezTo>
                        <a:pt x="3988013" y="18975"/>
                        <a:pt x="4054144" y="15317"/>
                        <a:pt x="4120308" y="13036"/>
                      </a:cubicBezTo>
                      <a:cubicBezTo>
                        <a:pt x="4498369" y="0"/>
                        <a:pt x="4492879" y="2019"/>
                        <a:pt x="4803354" y="2019"/>
                      </a:cubicBezTo>
                    </a:path>
                  </a:pathLst>
                </a:custGeom>
                <a:ln w="539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TextBox 17"/>
              <p:cNvSpPr txBox="1"/>
              <p:nvPr/>
            </p:nvSpPr>
            <p:spPr>
              <a:xfrm>
                <a:off x="3026700" y="-391939"/>
                <a:ext cx="1237129" cy="244752"/>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50</a:t>
                </a:r>
                <a:endParaRPr lang="en-US" sz="1600" dirty="0">
                  <a:latin typeface="Times New Roman" panose="02020603050405020304" pitchFamily="18" charset="0"/>
                  <a:cs typeface="Times New Roman" panose="02020603050405020304" pitchFamily="18" charset="0"/>
                </a:endParaRPr>
              </a:p>
            </p:txBody>
          </p:sp>
        </p:grpSp>
        <p:cxnSp>
          <p:nvCxnSpPr>
            <p:cNvPr id="7" name="Straight Connector 6"/>
            <p:cNvCxnSpPr/>
            <p:nvPr/>
          </p:nvCxnSpPr>
          <p:spPr>
            <a:xfrm>
              <a:off x="3442510" y="1676014"/>
              <a:ext cx="2718564" cy="38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6150491" y="913699"/>
              <a:ext cx="0" cy="7620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447763" y="916758"/>
              <a:ext cx="0" cy="7620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16200000">
              <a:off x="2761603" y="915599"/>
              <a:ext cx="990600" cy="150002"/>
            </a:xfrm>
            <a:prstGeom prst="rect">
              <a:avLst/>
            </a:prstGeom>
            <a:noFill/>
          </p:spPr>
          <p:txBody>
            <a:bodyPr wrap="square" rtlCol="0">
              <a:spAutoFit/>
            </a:bodyPr>
            <a:lstStyle/>
            <a:p>
              <a:r>
                <a:rPr lang="en-US" sz="1200" dirty="0" smtClean="0">
                  <a:solidFill>
                    <a:schemeClr val="bg1">
                      <a:lumMod val="50000"/>
                    </a:schemeClr>
                  </a:solidFill>
                  <a:latin typeface="Times New Roman" panose="02020603050405020304" pitchFamily="18" charset="0"/>
                  <a:cs typeface="Times New Roman" panose="02020603050405020304" pitchFamily="18" charset="0"/>
                </a:rPr>
                <a:t>Depth (m)</a:t>
              </a:r>
              <a:endParaRPr lang="en-US" sz="12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97471" y="1591452"/>
              <a:ext cx="668945" cy="12231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350</a:t>
              </a:r>
              <a:endParaRPr lang="en-US" sz="1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323635" y="881988"/>
              <a:ext cx="668945" cy="122314"/>
            </a:xfrm>
            <a:prstGeom prst="rect">
              <a:avLst/>
            </a:prstGeom>
            <a:noFill/>
          </p:spPr>
          <p:txBody>
            <a:bodyPr wrap="square" rtlCol="0">
              <a:spAutoFit/>
            </a:bodyPr>
            <a:lstStyle/>
            <a:p>
              <a:r>
                <a:rPr lang="en-US" sz="1600" dirty="0" smtClean="0">
                  <a:latin typeface="Calibri" pitchFamily="34" charset="0"/>
                </a:rPr>
                <a:t>0</a:t>
              </a:r>
              <a:endParaRPr lang="en-US" sz="1600" dirty="0">
                <a:latin typeface="Calibri" pitchFamily="34" charset="0"/>
              </a:endParaRPr>
            </a:p>
          </p:txBody>
        </p:sp>
      </p:grpSp>
      <p:pic>
        <p:nvPicPr>
          <p:cNvPr id="4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781" y="228600"/>
            <a:ext cx="3803051" cy="176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8" name="Group 47"/>
          <p:cNvGrpSpPr>
            <a:grpSpLocks noChangeAspect="1"/>
          </p:cNvGrpSpPr>
          <p:nvPr/>
        </p:nvGrpSpPr>
        <p:grpSpPr>
          <a:xfrm>
            <a:off x="3372448" y="1116004"/>
            <a:ext cx="5590402" cy="2328193"/>
            <a:chOff x="3133735" y="877150"/>
            <a:chExt cx="3027344" cy="841140"/>
          </a:xfrm>
        </p:grpSpPr>
        <p:grpSp>
          <p:nvGrpSpPr>
            <p:cNvPr id="49" name="Group 48"/>
            <p:cNvGrpSpPr>
              <a:grpSpLocks noChangeAspect="1"/>
            </p:cNvGrpSpPr>
            <p:nvPr/>
          </p:nvGrpSpPr>
          <p:grpSpPr>
            <a:xfrm>
              <a:off x="3249594" y="914400"/>
              <a:ext cx="2911485" cy="762000"/>
              <a:chOff x="2996026" y="-789085"/>
              <a:chExt cx="5384419" cy="1524770"/>
            </a:xfrm>
          </p:grpSpPr>
          <p:grpSp>
            <p:nvGrpSpPr>
              <p:cNvPr id="60" name="Group 69"/>
              <p:cNvGrpSpPr/>
              <p:nvPr/>
            </p:nvGrpSpPr>
            <p:grpSpPr>
              <a:xfrm>
                <a:off x="3327813" y="-789085"/>
                <a:ext cx="5052632" cy="1524770"/>
                <a:chOff x="2186955" y="1372370"/>
                <a:chExt cx="4926242" cy="1524770"/>
              </a:xfrm>
            </p:grpSpPr>
            <p:sp>
              <p:nvSpPr>
                <p:cNvPr id="62" name="Rectangle 61"/>
                <p:cNvSpPr/>
                <p:nvPr/>
              </p:nvSpPr>
              <p:spPr>
                <a:xfrm>
                  <a:off x="2216203" y="1372370"/>
                  <a:ext cx="4876800" cy="1524000"/>
                </a:xfrm>
                <a:prstGeom prst="rect">
                  <a:avLst/>
                </a:prstGeom>
                <a:solidFill>
                  <a:srgbClr val="92D05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a:off x="2211317" y="1607884"/>
                  <a:ext cx="4901880" cy="1288486"/>
                </a:xfrm>
                <a:custGeom>
                  <a:avLst/>
                  <a:gdLst>
                    <a:gd name="connsiteX0" fmla="*/ 6167 w 4901880"/>
                    <a:gd name="connsiteY0" fmla="*/ 263995 h 1288486"/>
                    <a:gd name="connsiteX1" fmla="*/ 336580 w 4901880"/>
                    <a:gd name="connsiteY1" fmla="*/ 263995 h 1288486"/>
                    <a:gd name="connsiteX2" fmla="*/ 705414 w 4901880"/>
                    <a:gd name="connsiteY2" fmla="*/ 256311 h 1288486"/>
                    <a:gd name="connsiteX3" fmla="*/ 789938 w 4901880"/>
                    <a:gd name="connsiteY3" fmla="*/ 248627 h 1288486"/>
                    <a:gd name="connsiteX4" fmla="*/ 997407 w 4901880"/>
                    <a:gd name="connsiteY4" fmla="*/ 233259 h 1288486"/>
                    <a:gd name="connsiteX5" fmla="*/ 1143404 w 4901880"/>
                    <a:gd name="connsiteY5" fmla="*/ 217891 h 1288486"/>
                    <a:gd name="connsiteX6" fmla="*/ 1189508 w 4901880"/>
                    <a:gd name="connsiteY6" fmla="*/ 202523 h 1288486"/>
                    <a:gd name="connsiteX7" fmla="*/ 1258664 w 4901880"/>
                    <a:gd name="connsiteY7" fmla="*/ 194839 h 1288486"/>
                    <a:gd name="connsiteX8" fmla="*/ 1304768 w 4901880"/>
                    <a:gd name="connsiteY8" fmla="*/ 171787 h 1288486"/>
                    <a:gd name="connsiteX9" fmla="*/ 1350873 w 4901880"/>
                    <a:gd name="connsiteY9" fmla="*/ 148734 h 1288486"/>
                    <a:gd name="connsiteX10" fmla="*/ 1596762 w 4901880"/>
                    <a:gd name="connsiteY10" fmla="*/ 164102 h 1288486"/>
                    <a:gd name="connsiteX11" fmla="*/ 1619814 w 4901880"/>
                    <a:gd name="connsiteY11" fmla="*/ 171787 h 1288486"/>
                    <a:gd name="connsiteX12" fmla="*/ 1727390 w 4901880"/>
                    <a:gd name="connsiteY12" fmla="*/ 179471 h 1288486"/>
                    <a:gd name="connsiteX13" fmla="*/ 2073172 w 4901880"/>
                    <a:gd name="connsiteY13" fmla="*/ 202523 h 1288486"/>
                    <a:gd name="connsiteX14" fmla="*/ 2680210 w 4901880"/>
                    <a:gd name="connsiteY14" fmla="*/ 194839 h 1288486"/>
                    <a:gd name="connsiteX15" fmla="*/ 2726315 w 4901880"/>
                    <a:gd name="connsiteY15" fmla="*/ 179471 h 1288486"/>
                    <a:gd name="connsiteX16" fmla="*/ 2887679 w 4901880"/>
                    <a:gd name="connsiteY16" fmla="*/ 171787 h 1288486"/>
                    <a:gd name="connsiteX17" fmla="*/ 3248829 w 4901880"/>
                    <a:gd name="connsiteY17" fmla="*/ 156418 h 1288486"/>
                    <a:gd name="connsiteX18" fmla="*/ 3325669 w 4901880"/>
                    <a:gd name="connsiteY18" fmla="*/ 141050 h 1288486"/>
                    <a:gd name="connsiteX19" fmla="*/ 3433246 w 4901880"/>
                    <a:gd name="connsiteY19" fmla="*/ 133366 h 1288486"/>
                    <a:gd name="connsiteX20" fmla="*/ 3502402 w 4901880"/>
                    <a:gd name="connsiteY20" fmla="*/ 117998 h 1288486"/>
                    <a:gd name="connsiteX21" fmla="*/ 3640715 w 4901880"/>
                    <a:gd name="connsiteY21" fmla="*/ 110314 h 1288486"/>
                    <a:gd name="connsiteX22" fmla="*/ 3748291 w 4901880"/>
                    <a:gd name="connsiteY22" fmla="*/ 94946 h 1288486"/>
                    <a:gd name="connsiteX23" fmla="*/ 3925024 w 4901880"/>
                    <a:gd name="connsiteY23" fmla="*/ 79578 h 1288486"/>
                    <a:gd name="connsiteX24" fmla="*/ 3978812 w 4901880"/>
                    <a:gd name="connsiteY24" fmla="*/ 71894 h 1288486"/>
                    <a:gd name="connsiteX25" fmla="*/ 4024916 w 4901880"/>
                    <a:gd name="connsiteY25" fmla="*/ 56526 h 1288486"/>
                    <a:gd name="connsiteX26" fmla="*/ 4286173 w 4901880"/>
                    <a:gd name="connsiteY26" fmla="*/ 41158 h 1288486"/>
                    <a:gd name="connsiteX27" fmla="*/ 4854792 w 4901880"/>
                    <a:gd name="connsiteY27" fmla="*/ 48842 h 1288486"/>
                    <a:gd name="connsiteX28" fmla="*/ 4862476 w 4901880"/>
                    <a:gd name="connsiteY28" fmla="*/ 194839 h 1288486"/>
                    <a:gd name="connsiteX29" fmla="*/ 4854792 w 4901880"/>
                    <a:gd name="connsiteY29" fmla="*/ 1224499 h 1288486"/>
                    <a:gd name="connsiteX30" fmla="*/ 4847108 w 4901880"/>
                    <a:gd name="connsiteY30" fmla="*/ 1255235 h 1288486"/>
                    <a:gd name="connsiteX31" fmla="*/ 4501326 w 4901880"/>
                    <a:gd name="connsiteY31" fmla="*/ 1262919 h 1288486"/>
                    <a:gd name="connsiteX32" fmla="*/ 4309225 w 4901880"/>
                    <a:gd name="connsiteY32" fmla="*/ 1270603 h 1288486"/>
                    <a:gd name="connsiteX33" fmla="*/ 4063336 w 4901880"/>
                    <a:gd name="connsiteY33" fmla="*/ 1270603 h 1288486"/>
                    <a:gd name="connsiteX34" fmla="*/ 4001864 w 4901880"/>
                    <a:gd name="connsiteY34" fmla="*/ 1262919 h 1288486"/>
                    <a:gd name="connsiteX35" fmla="*/ 3825131 w 4901880"/>
                    <a:gd name="connsiteY35" fmla="*/ 1255235 h 1288486"/>
                    <a:gd name="connsiteX36" fmla="*/ 3218093 w 4901880"/>
                    <a:gd name="connsiteY36" fmla="*/ 1247551 h 1288486"/>
                    <a:gd name="connsiteX37" fmla="*/ 1673602 w 4901880"/>
                    <a:gd name="connsiteY37" fmla="*/ 1247551 h 1288486"/>
                    <a:gd name="connsiteX38" fmla="*/ 1489185 w 4901880"/>
                    <a:gd name="connsiteY38" fmla="*/ 1239867 h 1288486"/>
                    <a:gd name="connsiteX39" fmla="*/ 1450765 w 4901880"/>
                    <a:gd name="connsiteY39" fmla="*/ 1232183 h 1288486"/>
                    <a:gd name="connsiteX40" fmla="*/ 1427713 w 4901880"/>
                    <a:gd name="connsiteY40" fmla="*/ 1224499 h 1288486"/>
                    <a:gd name="connsiteX41" fmla="*/ 943619 w 4901880"/>
                    <a:gd name="connsiteY41" fmla="*/ 1232183 h 1288486"/>
                    <a:gd name="connsiteX42" fmla="*/ 590153 w 4901880"/>
                    <a:gd name="connsiteY42" fmla="*/ 1239867 h 1288486"/>
                    <a:gd name="connsiteX43" fmla="*/ 29219 w 4901880"/>
                    <a:gd name="connsiteY43" fmla="*/ 1232183 h 1288486"/>
                    <a:gd name="connsiteX44" fmla="*/ 36903 w 4901880"/>
                    <a:gd name="connsiteY44" fmla="*/ 1193763 h 1288486"/>
                    <a:gd name="connsiteX45" fmla="*/ 44587 w 4901880"/>
                    <a:gd name="connsiteY45" fmla="*/ 1170711 h 1288486"/>
                    <a:gd name="connsiteX46" fmla="*/ 52271 w 4901880"/>
                    <a:gd name="connsiteY46" fmla="*/ 1139975 h 1288486"/>
                    <a:gd name="connsiteX47" fmla="*/ 67639 w 4901880"/>
                    <a:gd name="connsiteY47" fmla="*/ 1093871 h 1288486"/>
                    <a:gd name="connsiteX48" fmla="*/ 59955 w 4901880"/>
                    <a:gd name="connsiteY48" fmla="*/ 701985 h 1288486"/>
                    <a:gd name="connsiteX49" fmla="*/ 36903 w 4901880"/>
                    <a:gd name="connsiteY49" fmla="*/ 625145 h 1288486"/>
                    <a:gd name="connsiteX50" fmla="*/ 29219 w 4901880"/>
                    <a:gd name="connsiteY50" fmla="*/ 602092 h 1288486"/>
                    <a:gd name="connsiteX51" fmla="*/ 21535 w 4901880"/>
                    <a:gd name="connsiteY51" fmla="*/ 579040 h 1288486"/>
                    <a:gd name="connsiteX52" fmla="*/ 6167 w 4901880"/>
                    <a:gd name="connsiteY52" fmla="*/ 263995 h 12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01880" h="1288486">
                      <a:moveTo>
                        <a:pt x="6167" y="263995"/>
                      </a:moveTo>
                      <a:cubicBezTo>
                        <a:pt x="184217" y="278832"/>
                        <a:pt x="50360" y="271241"/>
                        <a:pt x="336580" y="263995"/>
                      </a:cubicBezTo>
                      <a:lnTo>
                        <a:pt x="705414" y="256311"/>
                      </a:lnTo>
                      <a:cubicBezTo>
                        <a:pt x="733589" y="253750"/>
                        <a:pt x="761710" y="250509"/>
                        <a:pt x="789938" y="248627"/>
                      </a:cubicBezTo>
                      <a:cubicBezTo>
                        <a:pt x="996645" y="234847"/>
                        <a:pt x="870591" y="249111"/>
                        <a:pt x="997407" y="233259"/>
                      </a:cubicBezTo>
                      <a:cubicBezTo>
                        <a:pt x="1069106" y="209359"/>
                        <a:pt x="963240" y="242459"/>
                        <a:pt x="1143404" y="217891"/>
                      </a:cubicBezTo>
                      <a:cubicBezTo>
                        <a:pt x="1159455" y="215702"/>
                        <a:pt x="1173408" y="204312"/>
                        <a:pt x="1189508" y="202523"/>
                      </a:cubicBezTo>
                      <a:lnTo>
                        <a:pt x="1258664" y="194839"/>
                      </a:lnTo>
                      <a:cubicBezTo>
                        <a:pt x="1324737" y="150790"/>
                        <a:pt x="1241134" y="203606"/>
                        <a:pt x="1304768" y="171787"/>
                      </a:cubicBezTo>
                      <a:cubicBezTo>
                        <a:pt x="1364348" y="141996"/>
                        <a:pt x="1292932" y="168047"/>
                        <a:pt x="1350873" y="148734"/>
                      </a:cubicBezTo>
                      <a:cubicBezTo>
                        <a:pt x="1378187" y="150251"/>
                        <a:pt x="1557493" y="159482"/>
                        <a:pt x="1596762" y="164102"/>
                      </a:cubicBezTo>
                      <a:cubicBezTo>
                        <a:pt x="1604806" y="165048"/>
                        <a:pt x="1611770" y="170841"/>
                        <a:pt x="1619814" y="171787"/>
                      </a:cubicBezTo>
                      <a:cubicBezTo>
                        <a:pt x="1655518" y="175988"/>
                        <a:pt x="1691531" y="176910"/>
                        <a:pt x="1727390" y="179471"/>
                      </a:cubicBezTo>
                      <a:cubicBezTo>
                        <a:pt x="1868292" y="226438"/>
                        <a:pt x="1757300" y="194424"/>
                        <a:pt x="2073172" y="202523"/>
                      </a:cubicBezTo>
                      <a:cubicBezTo>
                        <a:pt x="2275518" y="199962"/>
                        <a:pt x="2477974" y="201977"/>
                        <a:pt x="2680210" y="194839"/>
                      </a:cubicBezTo>
                      <a:cubicBezTo>
                        <a:pt x="2696400" y="194268"/>
                        <a:pt x="2710134" y="180242"/>
                        <a:pt x="2726315" y="179471"/>
                      </a:cubicBezTo>
                      <a:lnTo>
                        <a:pt x="2887679" y="171787"/>
                      </a:lnTo>
                      <a:cubicBezTo>
                        <a:pt x="3075487" y="150917"/>
                        <a:pt x="2841794" y="174920"/>
                        <a:pt x="3248829" y="156418"/>
                      </a:cubicBezTo>
                      <a:cubicBezTo>
                        <a:pt x="3344096" y="152088"/>
                        <a:pt x="3253555" y="149063"/>
                        <a:pt x="3325669" y="141050"/>
                      </a:cubicBezTo>
                      <a:cubicBezTo>
                        <a:pt x="3361399" y="137080"/>
                        <a:pt x="3397387" y="135927"/>
                        <a:pt x="3433246" y="133366"/>
                      </a:cubicBezTo>
                      <a:cubicBezTo>
                        <a:pt x="3449307" y="129351"/>
                        <a:pt x="3487444" y="119299"/>
                        <a:pt x="3502402" y="117998"/>
                      </a:cubicBezTo>
                      <a:cubicBezTo>
                        <a:pt x="3548404" y="113998"/>
                        <a:pt x="3594611" y="112875"/>
                        <a:pt x="3640715" y="110314"/>
                      </a:cubicBezTo>
                      <a:cubicBezTo>
                        <a:pt x="3689803" y="93951"/>
                        <a:pt x="3658506" y="102428"/>
                        <a:pt x="3748291" y="94946"/>
                      </a:cubicBezTo>
                      <a:cubicBezTo>
                        <a:pt x="3823861" y="88649"/>
                        <a:pt x="3853484" y="87994"/>
                        <a:pt x="3925024" y="79578"/>
                      </a:cubicBezTo>
                      <a:cubicBezTo>
                        <a:pt x="3943011" y="77462"/>
                        <a:pt x="3960883" y="74455"/>
                        <a:pt x="3978812" y="71894"/>
                      </a:cubicBezTo>
                      <a:cubicBezTo>
                        <a:pt x="3994180" y="66771"/>
                        <a:pt x="4008842" y="58535"/>
                        <a:pt x="4024916" y="56526"/>
                      </a:cubicBezTo>
                      <a:cubicBezTo>
                        <a:pt x="4152518" y="40576"/>
                        <a:pt x="4065754" y="49636"/>
                        <a:pt x="4286173" y="41158"/>
                      </a:cubicBezTo>
                      <a:cubicBezTo>
                        <a:pt x="4475713" y="43719"/>
                        <a:pt x="4671635" y="0"/>
                        <a:pt x="4854792" y="48842"/>
                      </a:cubicBezTo>
                      <a:cubicBezTo>
                        <a:pt x="4901880" y="61399"/>
                        <a:pt x="4862476" y="146106"/>
                        <a:pt x="4862476" y="194839"/>
                      </a:cubicBezTo>
                      <a:cubicBezTo>
                        <a:pt x="4862476" y="538069"/>
                        <a:pt x="4859766" y="881305"/>
                        <a:pt x="4854792" y="1224499"/>
                      </a:cubicBezTo>
                      <a:cubicBezTo>
                        <a:pt x="4854639" y="1235059"/>
                        <a:pt x="4857607" y="1254094"/>
                        <a:pt x="4847108" y="1255235"/>
                      </a:cubicBezTo>
                      <a:cubicBezTo>
                        <a:pt x="4732494" y="1267693"/>
                        <a:pt x="4616568" y="1259626"/>
                        <a:pt x="4501326" y="1262919"/>
                      </a:cubicBezTo>
                      <a:cubicBezTo>
                        <a:pt x="4437267" y="1264749"/>
                        <a:pt x="4373259" y="1268042"/>
                        <a:pt x="4309225" y="1270603"/>
                      </a:cubicBezTo>
                      <a:cubicBezTo>
                        <a:pt x="4201930" y="1288486"/>
                        <a:pt x="4259243" y="1282127"/>
                        <a:pt x="4063336" y="1270603"/>
                      </a:cubicBezTo>
                      <a:cubicBezTo>
                        <a:pt x="4042722" y="1269390"/>
                        <a:pt x="4022471" y="1264248"/>
                        <a:pt x="4001864" y="1262919"/>
                      </a:cubicBezTo>
                      <a:cubicBezTo>
                        <a:pt x="3943020" y="1259123"/>
                        <a:pt x="3884086" y="1256391"/>
                        <a:pt x="3825131" y="1255235"/>
                      </a:cubicBezTo>
                      <a:lnTo>
                        <a:pt x="3218093" y="1247551"/>
                      </a:lnTo>
                      <a:cubicBezTo>
                        <a:pt x="2426022" y="1254623"/>
                        <a:pt x="2408723" y="1260562"/>
                        <a:pt x="1673602" y="1247551"/>
                      </a:cubicBezTo>
                      <a:cubicBezTo>
                        <a:pt x="1612086" y="1246462"/>
                        <a:pt x="1550657" y="1242428"/>
                        <a:pt x="1489185" y="1239867"/>
                      </a:cubicBezTo>
                      <a:cubicBezTo>
                        <a:pt x="1476378" y="1237306"/>
                        <a:pt x="1463435" y="1235351"/>
                        <a:pt x="1450765" y="1232183"/>
                      </a:cubicBezTo>
                      <a:cubicBezTo>
                        <a:pt x="1442907" y="1230219"/>
                        <a:pt x="1435813" y="1224499"/>
                        <a:pt x="1427713" y="1224499"/>
                      </a:cubicBezTo>
                      <a:cubicBezTo>
                        <a:pt x="1266328" y="1224499"/>
                        <a:pt x="1104977" y="1229222"/>
                        <a:pt x="943619" y="1232183"/>
                      </a:cubicBezTo>
                      <a:lnTo>
                        <a:pt x="590153" y="1239867"/>
                      </a:lnTo>
                      <a:cubicBezTo>
                        <a:pt x="388148" y="1273534"/>
                        <a:pt x="411409" y="1272718"/>
                        <a:pt x="29219" y="1232183"/>
                      </a:cubicBezTo>
                      <a:cubicBezTo>
                        <a:pt x="16232" y="1230806"/>
                        <a:pt x="33735" y="1206433"/>
                        <a:pt x="36903" y="1193763"/>
                      </a:cubicBezTo>
                      <a:cubicBezTo>
                        <a:pt x="38867" y="1185905"/>
                        <a:pt x="42362" y="1178499"/>
                        <a:pt x="44587" y="1170711"/>
                      </a:cubicBezTo>
                      <a:cubicBezTo>
                        <a:pt x="47488" y="1160557"/>
                        <a:pt x="49236" y="1150090"/>
                        <a:pt x="52271" y="1139975"/>
                      </a:cubicBezTo>
                      <a:cubicBezTo>
                        <a:pt x="56926" y="1124459"/>
                        <a:pt x="67639" y="1093871"/>
                        <a:pt x="67639" y="1093871"/>
                      </a:cubicBezTo>
                      <a:cubicBezTo>
                        <a:pt x="65078" y="963242"/>
                        <a:pt x="64703" y="832552"/>
                        <a:pt x="59955" y="701985"/>
                      </a:cubicBezTo>
                      <a:cubicBezTo>
                        <a:pt x="59481" y="688950"/>
                        <a:pt x="38524" y="630009"/>
                        <a:pt x="36903" y="625145"/>
                      </a:cubicBezTo>
                      <a:lnTo>
                        <a:pt x="29219" y="602092"/>
                      </a:lnTo>
                      <a:lnTo>
                        <a:pt x="21535" y="579040"/>
                      </a:lnTo>
                      <a:cubicBezTo>
                        <a:pt x="0" y="374457"/>
                        <a:pt x="6167" y="481978"/>
                        <a:pt x="6167" y="263995"/>
                      </a:cubicBezTo>
                      <a:close/>
                    </a:path>
                  </a:pathLst>
                </a:cu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2229056" y="1672365"/>
                  <a:ext cx="1348217" cy="109214"/>
                </a:xfrm>
                <a:custGeom>
                  <a:avLst/>
                  <a:gdLst>
                    <a:gd name="connsiteX0" fmla="*/ 0 w 1348217"/>
                    <a:gd name="connsiteY0" fmla="*/ 97678 h 109214"/>
                    <a:gd name="connsiteX1" fmla="*/ 1156771 w 1348217"/>
                    <a:gd name="connsiteY1" fmla="*/ 86662 h 109214"/>
                    <a:gd name="connsiteX2" fmla="*/ 1255923 w 1348217"/>
                    <a:gd name="connsiteY2" fmla="*/ 97678 h 109214"/>
                    <a:gd name="connsiteX3" fmla="*/ 1344058 w 1348217"/>
                    <a:gd name="connsiteY3" fmla="*/ 108695 h 109214"/>
                  </a:gdLst>
                  <a:ahLst/>
                  <a:cxnLst>
                    <a:cxn ang="0">
                      <a:pos x="connsiteX0" y="connsiteY0"/>
                    </a:cxn>
                    <a:cxn ang="0">
                      <a:pos x="connsiteX1" y="connsiteY1"/>
                    </a:cxn>
                    <a:cxn ang="0">
                      <a:pos x="connsiteX2" y="connsiteY2"/>
                    </a:cxn>
                    <a:cxn ang="0">
                      <a:pos x="connsiteX3" y="connsiteY3"/>
                    </a:cxn>
                  </a:cxnLst>
                  <a:rect l="l" t="t" r="r" b="b"/>
                  <a:pathLst>
                    <a:path w="1348217" h="109214">
                      <a:moveTo>
                        <a:pt x="0" y="97678"/>
                      </a:moveTo>
                      <a:cubicBezTo>
                        <a:pt x="439567" y="0"/>
                        <a:pt x="104340" y="66616"/>
                        <a:pt x="1156771" y="86662"/>
                      </a:cubicBezTo>
                      <a:cubicBezTo>
                        <a:pt x="1190019" y="87295"/>
                        <a:pt x="1222926" y="93553"/>
                        <a:pt x="1255923" y="97678"/>
                      </a:cubicBezTo>
                      <a:cubicBezTo>
                        <a:pt x="1348217" y="109214"/>
                        <a:pt x="1305442" y="108695"/>
                        <a:pt x="1344058" y="108695"/>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2240073" y="1604790"/>
                  <a:ext cx="3470313" cy="124670"/>
                </a:xfrm>
                <a:custGeom>
                  <a:avLst/>
                  <a:gdLst>
                    <a:gd name="connsiteX0" fmla="*/ 0 w 3470313"/>
                    <a:gd name="connsiteY0" fmla="*/ 33051 h 124670"/>
                    <a:gd name="connsiteX1" fmla="*/ 407624 w 3470313"/>
                    <a:gd name="connsiteY1" fmla="*/ 22034 h 124670"/>
                    <a:gd name="connsiteX2" fmla="*/ 1101687 w 3470313"/>
                    <a:gd name="connsiteY2" fmla="*/ 0 h 124670"/>
                    <a:gd name="connsiteX3" fmla="*/ 2622014 w 3470313"/>
                    <a:gd name="connsiteY3" fmla="*/ 11017 h 124670"/>
                    <a:gd name="connsiteX4" fmla="*/ 2963537 w 3470313"/>
                    <a:gd name="connsiteY4" fmla="*/ 22034 h 124670"/>
                    <a:gd name="connsiteX5" fmla="*/ 2996588 w 3470313"/>
                    <a:gd name="connsiteY5" fmla="*/ 33051 h 124670"/>
                    <a:gd name="connsiteX6" fmla="*/ 3183875 w 3470313"/>
                    <a:gd name="connsiteY6" fmla="*/ 44068 h 124670"/>
                    <a:gd name="connsiteX7" fmla="*/ 3305060 w 3470313"/>
                    <a:gd name="connsiteY7" fmla="*/ 77118 h 124670"/>
                    <a:gd name="connsiteX8" fmla="*/ 3404212 w 3470313"/>
                    <a:gd name="connsiteY8" fmla="*/ 110169 h 124670"/>
                    <a:gd name="connsiteX9" fmla="*/ 3470313 w 3470313"/>
                    <a:gd name="connsiteY9" fmla="*/ 121186 h 1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313" h="124670">
                      <a:moveTo>
                        <a:pt x="0" y="33051"/>
                      </a:moveTo>
                      <a:lnTo>
                        <a:pt x="407624" y="22034"/>
                      </a:lnTo>
                      <a:cubicBezTo>
                        <a:pt x="1008662" y="7374"/>
                        <a:pt x="722687" y="21056"/>
                        <a:pt x="1101687" y="0"/>
                      </a:cubicBezTo>
                      <a:lnTo>
                        <a:pt x="2622014" y="11017"/>
                      </a:lnTo>
                      <a:cubicBezTo>
                        <a:pt x="2735906" y="12365"/>
                        <a:pt x="2849833" y="15345"/>
                        <a:pt x="2963537" y="22034"/>
                      </a:cubicBezTo>
                      <a:cubicBezTo>
                        <a:pt x="2975130" y="22716"/>
                        <a:pt x="2985033" y="31895"/>
                        <a:pt x="2996588" y="33051"/>
                      </a:cubicBezTo>
                      <a:cubicBezTo>
                        <a:pt x="3058815" y="39274"/>
                        <a:pt x="3121446" y="40396"/>
                        <a:pt x="3183875" y="44068"/>
                      </a:cubicBezTo>
                      <a:cubicBezTo>
                        <a:pt x="3267740" y="72023"/>
                        <a:pt x="3227201" y="61547"/>
                        <a:pt x="3305060" y="77118"/>
                      </a:cubicBezTo>
                      <a:cubicBezTo>
                        <a:pt x="3378364" y="113770"/>
                        <a:pt x="3318786" y="88812"/>
                        <a:pt x="3404212" y="110169"/>
                      </a:cubicBezTo>
                      <a:cubicBezTo>
                        <a:pt x="3462214" y="124670"/>
                        <a:pt x="3411894" y="121186"/>
                        <a:pt x="3470313" y="121186"/>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2240073" y="1450554"/>
                  <a:ext cx="4803354" cy="101710"/>
                </a:xfrm>
                <a:custGeom>
                  <a:avLst/>
                  <a:gdLst>
                    <a:gd name="connsiteX0" fmla="*/ 0 w 4803354"/>
                    <a:gd name="connsiteY0" fmla="*/ 77118 h 101710"/>
                    <a:gd name="connsiteX1" fmla="*/ 2038120 w 4803354"/>
                    <a:gd name="connsiteY1" fmla="*/ 66101 h 101710"/>
                    <a:gd name="connsiteX2" fmla="*/ 2610997 w 4803354"/>
                    <a:gd name="connsiteY2" fmla="*/ 44068 h 101710"/>
                    <a:gd name="connsiteX3" fmla="*/ 2721166 w 4803354"/>
                    <a:gd name="connsiteY3" fmla="*/ 33051 h 101710"/>
                    <a:gd name="connsiteX4" fmla="*/ 2963537 w 4803354"/>
                    <a:gd name="connsiteY4" fmla="*/ 11017 h 101710"/>
                    <a:gd name="connsiteX5" fmla="*/ 3007605 w 4803354"/>
                    <a:gd name="connsiteY5" fmla="*/ 0 h 101710"/>
                    <a:gd name="connsiteX6" fmla="*/ 4065224 w 4803354"/>
                    <a:gd name="connsiteY6" fmla="*/ 11017 h 101710"/>
                    <a:gd name="connsiteX7" fmla="*/ 4340646 w 4803354"/>
                    <a:gd name="connsiteY7" fmla="*/ 33051 h 101710"/>
                    <a:gd name="connsiteX8" fmla="*/ 4472848 w 4803354"/>
                    <a:gd name="connsiteY8" fmla="*/ 55085 h 101710"/>
                    <a:gd name="connsiteX9" fmla="*/ 4560983 w 4803354"/>
                    <a:gd name="connsiteY9" fmla="*/ 66101 h 101710"/>
                    <a:gd name="connsiteX10" fmla="*/ 4693185 w 4803354"/>
                    <a:gd name="connsiteY10" fmla="*/ 88135 h 101710"/>
                    <a:gd name="connsiteX11" fmla="*/ 4726236 w 4803354"/>
                    <a:gd name="connsiteY11" fmla="*/ 99152 h 101710"/>
                    <a:gd name="connsiteX12" fmla="*/ 4803354 w 4803354"/>
                    <a:gd name="connsiteY12" fmla="*/ 99152 h 10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3354" h="101710">
                      <a:moveTo>
                        <a:pt x="0" y="77118"/>
                      </a:moveTo>
                      <a:lnTo>
                        <a:pt x="2038120" y="66101"/>
                      </a:lnTo>
                      <a:cubicBezTo>
                        <a:pt x="2229205" y="63682"/>
                        <a:pt x="2610997" y="44068"/>
                        <a:pt x="2610997" y="44068"/>
                      </a:cubicBezTo>
                      <a:lnTo>
                        <a:pt x="2721166" y="33051"/>
                      </a:lnTo>
                      <a:cubicBezTo>
                        <a:pt x="2809950" y="25652"/>
                        <a:pt x="2878817" y="25137"/>
                        <a:pt x="2963537" y="11017"/>
                      </a:cubicBezTo>
                      <a:cubicBezTo>
                        <a:pt x="2978472" y="8528"/>
                        <a:pt x="2992916" y="3672"/>
                        <a:pt x="3007605" y="0"/>
                      </a:cubicBezTo>
                      <a:lnTo>
                        <a:pt x="4065224" y="11017"/>
                      </a:lnTo>
                      <a:cubicBezTo>
                        <a:pt x="4157296" y="13300"/>
                        <a:pt x="4340646" y="33051"/>
                        <a:pt x="4340646" y="33051"/>
                      </a:cubicBezTo>
                      <a:cubicBezTo>
                        <a:pt x="4406414" y="54974"/>
                        <a:pt x="4358803" y="41668"/>
                        <a:pt x="4472848" y="55085"/>
                      </a:cubicBezTo>
                      <a:lnTo>
                        <a:pt x="4560983" y="66101"/>
                      </a:lnTo>
                      <a:cubicBezTo>
                        <a:pt x="4638467" y="91929"/>
                        <a:pt x="4545594" y="63536"/>
                        <a:pt x="4693185" y="88135"/>
                      </a:cubicBezTo>
                      <a:cubicBezTo>
                        <a:pt x="4704640" y="90044"/>
                        <a:pt x="4714681" y="97996"/>
                        <a:pt x="4726236" y="99152"/>
                      </a:cubicBezTo>
                      <a:cubicBezTo>
                        <a:pt x="4751814" y="101710"/>
                        <a:pt x="4777648" y="99152"/>
                        <a:pt x="4803354" y="99152"/>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Rectangle 66"/>
                <p:cNvSpPr/>
                <p:nvPr/>
              </p:nvSpPr>
              <p:spPr>
                <a:xfrm>
                  <a:off x="2219925" y="1905768"/>
                  <a:ext cx="4873076" cy="990601"/>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7016942" y="1677170"/>
                  <a:ext cx="82437" cy="1219970"/>
                </a:xfrm>
                <a:prstGeom prst="rect">
                  <a:avLst/>
                </a:prstGeom>
                <a:solidFill>
                  <a:srgbClr val="CC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2964115" y="2161028"/>
                  <a:ext cx="373957" cy="107576"/>
                </a:xfrm>
                <a:custGeom>
                  <a:avLst/>
                  <a:gdLst>
                    <a:gd name="connsiteX0" fmla="*/ 12807 w 373957"/>
                    <a:gd name="connsiteY0" fmla="*/ 84524 h 107576"/>
                    <a:gd name="connsiteX1" fmla="*/ 20491 w 373957"/>
                    <a:gd name="connsiteY1" fmla="*/ 61472 h 107576"/>
                    <a:gd name="connsiteX2" fmla="*/ 58912 w 373957"/>
                    <a:gd name="connsiteY2" fmla="*/ 38420 h 107576"/>
                    <a:gd name="connsiteX3" fmla="*/ 89648 w 373957"/>
                    <a:gd name="connsiteY3" fmla="*/ 15368 h 107576"/>
                    <a:gd name="connsiteX4" fmla="*/ 120384 w 373957"/>
                    <a:gd name="connsiteY4" fmla="*/ 7684 h 107576"/>
                    <a:gd name="connsiteX5" fmla="*/ 143436 w 373957"/>
                    <a:gd name="connsiteY5" fmla="*/ 0 h 107576"/>
                    <a:gd name="connsiteX6" fmla="*/ 289433 w 373957"/>
                    <a:gd name="connsiteY6" fmla="*/ 15368 h 107576"/>
                    <a:gd name="connsiteX7" fmla="*/ 335537 w 373957"/>
                    <a:gd name="connsiteY7" fmla="*/ 30736 h 107576"/>
                    <a:gd name="connsiteX8" fmla="*/ 350905 w 373957"/>
                    <a:gd name="connsiteY8" fmla="*/ 53788 h 107576"/>
                    <a:gd name="connsiteX9" fmla="*/ 373957 w 373957"/>
                    <a:gd name="connsiteY9" fmla="*/ 76840 h 107576"/>
                    <a:gd name="connsiteX10" fmla="*/ 350905 w 373957"/>
                    <a:gd name="connsiteY10" fmla="*/ 92208 h 107576"/>
                    <a:gd name="connsiteX11" fmla="*/ 289433 w 373957"/>
                    <a:gd name="connsiteY11" fmla="*/ 53788 h 107576"/>
                    <a:gd name="connsiteX12" fmla="*/ 266381 w 373957"/>
                    <a:gd name="connsiteY12" fmla="*/ 46104 h 107576"/>
                    <a:gd name="connsiteX13" fmla="*/ 243328 w 373957"/>
                    <a:gd name="connsiteY13" fmla="*/ 38420 h 107576"/>
                    <a:gd name="connsiteX14" fmla="*/ 220276 w 373957"/>
                    <a:gd name="connsiteY14" fmla="*/ 46104 h 107576"/>
                    <a:gd name="connsiteX15" fmla="*/ 181856 w 373957"/>
                    <a:gd name="connsiteY15" fmla="*/ 84524 h 107576"/>
                    <a:gd name="connsiteX16" fmla="*/ 120384 w 373957"/>
                    <a:gd name="connsiteY16" fmla="*/ 99892 h 107576"/>
                    <a:gd name="connsiteX17" fmla="*/ 97332 w 373957"/>
                    <a:gd name="connsiteY17" fmla="*/ 107576 h 107576"/>
                    <a:gd name="connsiteX18" fmla="*/ 12807 w 373957"/>
                    <a:gd name="connsiteY18" fmla="*/ 84524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957" h="107576">
                      <a:moveTo>
                        <a:pt x="12807" y="84524"/>
                      </a:moveTo>
                      <a:cubicBezTo>
                        <a:pt x="0" y="76840"/>
                        <a:pt x="16324" y="68417"/>
                        <a:pt x="20491" y="61472"/>
                      </a:cubicBezTo>
                      <a:cubicBezTo>
                        <a:pt x="31039" y="43893"/>
                        <a:pt x="40780" y="44464"/>
                        <a:pt x="58912" y="38420"/>
                      </a:cubicBezTo>
                      <a:cubicBezTo>
                        <a:pt x="69157" y="30736"/>
                        <a:pt x="78193" y="21095"/>
                        <a:pt x="89648" y="15368"/>
                      </a:cubicBezTo>
                      <a:cubicBezTo>
                        <a:pt x="99094" y="10645"/>
                        <a:pt x="110230" y="10585"/>
                        <a:pt x="120384" y="7684"/>
                      </a:cubicBezTo>
                      <a:cubicBezTo>
                        <a:pt x="128172" y="5459"/>
                        <a:pt x="135752" y="2561"/>
                        <a:pt x="143436" y="0"/>
                      </a:cubicBezTo>
                      <a:cubicBezTo>
                        <a:pt x="168071" y="2053"/>
                        <a:pt x="255391" y="7512"/>
                        <a:pt x="289433" y="15368"/>
                      </a:cubicBezTo>
                      <a:cubicBezTo>
                        <a:pt x="305217" y="19011"/>
                        <a:pt x="335537" y="30736"/>
                        <a:pt x="335537" y="30736"/>
                      </a:cubicBezTo>
                      <a:cubicBezTo>
                        <a:pt x="340660" y="38420"/>
                        <a:pt x="344993" y="46693"/>
                        <a:pt x="350905" y="53788"/>
                      </a:cubicBezTo>
                      <a:cubicBezTo>
                        <a:pt x="357862" y="62136"/>
                        <a:pt x="373957" y="65973"/>
                        <a:pt x="373957" y="76840"/>
                      </a:cubicBezTo>
                      <a:cubicBezTo>
                        <a:pt x="373957" y="86075"/>
                        <a:pt x="358589" y="87085"/>
                        <a:pt x="350905" y="92208"/>
                      </a:cubicBezTo>
                      <a:cubicBezTo>
                        <a:pt x="326551" y="55677"/>
                        <a:pt x="344298" y="72076"/>
                        <a:pt x="289433" y="53788"/>
                      </a:cubicBezTo>
                      <a:lnTo>
                        <a:pt x="266381" y="46104"/>
                      </a:lnTo>
                      <a:lnTo>
                        <a:pt x="243328" y="38420"/>
                      </a:lnTo>
                      <a:cubicBezTo>
                        <a:pt x="235644" y="40981"/>
                        <a:pt x="226601" y="41044"/>
                        <a:pt x="220276" y="46104"/>
                      </a:cubicBezTo>
                      <a:cubicBezTo>
                        <a:pt x="169049" y="87085"/>
                        <a:pt x="243328" y="53788"/>
                        <a:pt x="181856" y="84524"/>
                      </a:cubicBezTo>
                      <a:cubicBezTo>
                        <a:pt x="164291" y="93306"/>
                        <a:pt x="137920" y="95508"/>
                        <a:pt x="120384" y="99892"/>
                      </a:cubicBezTo>
                      <a:cubicBezTo>
                        <a:pt x="112526" y="101856"/>
                        <a:pt x="105016" y="105015"/>
                        <a:pt x="97332" y="107576"/>
                      </a:cubicBezTo>
                      <a:cubicBezTo>
                        <a:pt x="7103" y="99373"/>
                        <a:pt x="25614" y="92208"/>
                        <a:pt x="12807" y="84524"/>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223691" y="2292936"/>
                  <a:ext cx="313141" cy="69264"/>
                </a:xfrm>
                <a:custGeom>
                  <a:avLst/>
                  <a:gdLst>
                    <a:gd name="connsiteX0" fmla="*/ 22173 w 313141"/>
                    <a:gd name="connsiteY0" fmla="*/ 0 h 69264"/>
                    <a:gd name="connsiteX1" fmla="*/ 160485 w 313141"/>
                    <a:gd name="connsiteY1" fmla="*/ 7684 h 69264"/>
                    <a:gd name="connsiteX2" fmla="*/ 229642 w 313141"/>
                    <a:gd name="connsiteY2" fmla="*/ 7684 h 69264"/>
                    <a:gd name="connsiteX3" fmla="*/ 291114 w 313141"/>
                    <a:gd name="connsiteY3" fmla="*/ 15368 h 69264"/>
                    <a:gd name="connsiteX4" fmla="*/ 306482 w 313141"/>
                    <a:gd name="connsiteY4" fmla="*/ 30737 h 69264"/>
                    <a:gd name="connsiteX5" fmla="*/ 237326 w 313141"/>
                    <a:gd name="connsiteY5" fmla="*/ 38421 h 69264"/>
                    <a:gd name="connsiteX6" fmla="*/ 221957 w 313141"/>
                    <a:gd name="connsiteY6" fmla="*/ 53789 h 69264"/>
                    <a:gd name="connsiteX7" fmla="*/ 145117 w 313141"/>
                    <a:gd name="connsiteY7" fmla="*/ 53789 h 69264"/>
                    <a:gd name="connsiteX8" fmla="*/ 122065 w 313141"/>
                    <a:gd name="connsiteY8" fmla="*/ 46105 h 69264"/>
                    <a:gd name="connsiteX9" fmla="*/ 60593 w 313141"/>
                    <a:gd name="connsiteY9" fmla="*/ 30737 h 69264"/>
                    <a:gd name="connsiteX10" fmla="*/ 14489 w 313141"/>
                    <a:gd name="connsiteY10" fmla="*/ 15368 h 69264"/>
                    <a:gd name="connsiteX11" fmla="*/ 22173 w 313141"/>
                    <a:gd name="connsiteY11" fmla="*/ 0 h 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41" h="69264">
                      <a:moveTo>
                        <a:pt x="22173" y="0"/>
                      </a:moveTo>
                      <a:cubicBezTo>
                        <a:pt x="68277" y="2561"/>
                        <a:pt x="114518" y="3306"/>
                        <a:pt x="160485" y="7684"/>
                      </a:cubicBezTo>
                      <a:cubicBezTo>
                        <a:pt x="232712" y="14563"/>
                        <a:pt x="109388" y="27726"/>
                        <a:pt x="229642" y="7684"/>
                      </a:cubicBezTo>
                      <a:cubicBezTo>
                        <a:pt x="250133" y="10245"/>
                        <a:pt x="271335" y="9434"/>
                        <a:pt x="291114" y="15368"/>
                      </a:cubicBezTo>
                      <a:cubicBezTo>
                        <a:pt x="298053" y="17450"/>
                        <a:pt x="313141" y="27883"/>
                        <a:pt x="306482" y="30737"/>
                      </a:cubicBezTo>
                      <a:cubicBezTo>
                        <a:pt x="285164" y="39874"/>
                        <a:pt x="260378" y="35860"/>
                        <a:pt x="237326" y="38421"/>
                      </a:cubicBezTo>
                      <a:cubicBezTo>
                        <a:pt x="232203" y="43544"/>
                        <a:pt x="228169" y="50062"/>
                        <a:pt x="221957" y="53789"/>
                      </a:cubicBezTo>
                      <a:cubicBezTo>
                        <a:pt x="196165" y="69264"/>
                        <a:pt x="174629" y="58005"/>
                        <a:pt x="145117" y="53789"/>
                      </a:cubicBezTo>
                      <a:cubicBezTo>
                        <a:pt x="137433" y="51228"/>
                        <a:pt x="129879" y="48236"/>
                        <a:pt x="122065" y="46105"/>
                      </a:cubicBezTo>
                      <a:cubicBezTo>
                        <a:pt x="101688" y="40548"/>
                        <a:pt x="80630" y="37417"/>
                        <a:pt x="60593" y="30737"/>
                      </a:cubicBezTo>
                      <a:cubicBezTo>
                        <a:pt x="45225" y="25614"/>
                        <a:pt x="0" y="22613"/>
                        <a:pt x="14489" y="15368"/>
                      </a:cubicBezTo>
                      <a:lnTo>
                        <a:pt x="22173"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2825803" y="2152063"/>
                  <a:ext cx="89647" cy="90433"/>
                </a:xfrm>
                <a:custGeom>
                  <a:avLst/>
                  <a:gdLst>
                    <a:gd name="connsiteX0" fmla="*/ 12807 w 89647"/>
                    <a:gd name="connsiteY0" fmla="*/ 2561 h 90433"/>
                    <a:gd name="connsiteX1" fmla="*/ 89647 w 89647"/>
                    <a:gd name="connsiteY1" fmla="*/ 25613 h 90433"/>
                    <a:gd name="connsiteX2" fmla="*/ 12807 w 89647"/>
                    <a:gd name="connsiteY2" fmla="*/ 40981 h 90433"/>
                    <a:gd name="connsiteX3" fmla="*/ 12807 w 89647"/>
                    <a:gd name="connsiteY3" fmla="*/ 2561 h 90433"/>
                  </a:gdLst>
                  <a:ahLst/>
                  <a:cxnLst>
                    <a:cxn ang="0">
                      <a:pos x="connsiteX0" y="connsiteY0"/>
                    </a:cxn>
                    <a:cxn ang="0">
                      <a:pos x="connsiteX1" y="connsiteY1"/>
                    </a:cxn>
                    <a:cxn ang="0">
                      <a:pos x="connsiteX2" y="connsiteY2"/>
                    </a:cxn>
                    <a:cxn ang="0">
                      <a:pos x="connsiteX3" y="connsiteY3"/>
                    </a:cxn>
                  </a:cxnLst>
                  <a:rect l="l" t="t" r="r" b="b"/>
                  <a:pathLst>
                    <a:path w="89647" h="90433">
                      <a:moveTo>
                        <a:pt x="12807" y="2561"/>
                      </a:moveTo>
                      <a:cubicBezTo>
                        <a:pt x="25614" y="0"/>
                        <a:pt x="43195" y="14000"/>
                        <a:pt x="89647" y="25613"/>
                      </a:cubicBezTo>
                      <a:cubicBezTo>
                        <a:pt x="79386" y="56395"/>
                        <a:pt x="76389" y="90433"/>
                        <a:pt x="12807" y="40981"/>
                      </a:cubicBezTo>
                      <a:cubicBezTo>
                        <a:pt x="676" y="31546"/>
                        <a:pt x="0" y="5122"/>
                        <a:pt x="12807" y="256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3484069" y="2168711"/>
                  <a:ext cx="209760" cy="79453"/>
                </a:xfrm>
                <a:custGeom>
                  <a:avLst/>
                  <a:gdLst>
                    <a:gd name="connsiteX0" fmla="*/ 61472 w 209760"/>
                    <a:gd name="connsiteY0" fmla="*/ 1281 h 79453"/>
                    <a:gd name="connsiteX1" fmla="*/ 192100 w 209760"/>
                    <a:gd name="connsiteY1" fmla="*/ 8965 h 79453"/>
                    <a:gd name="connsiteX2" fmla="*/ 207469 w 209760"/>
                    <a:gd name="connsiteY2" fmla="*/ 24333 h 79453"/>
                    <a:gd name="connsiteX3" fmla="*/ 184416 w 209760"/>
                    <a:gd name="connsiteY3" fmla="*/ 32017 h 79453"/>
                    <a:gd name="connsiteX4" fmla="*/ 92208 w 209760"/>
                    <a:gd name="connsiteY4" fmla="*/ 39701 h 79453"/>
                    <a:gd name="connsiteX5" fmla="*/ 53788 w 209760"/>
                    <a:gd name="connsiteY5" fmla="*/ 78121 h 79453"/>
                    <a:gd name="connsiteX6" fmla="*/ 30736 w 209760"/>
                    <a:gd name="connsiteY6" fmla="*/ 70437 h 79453"/>
                    <a:gd name="connsiteX7" fmla="*/ 23052 w 209760"/>
                    <a:gd name="connsiteY7" fmla="*/ 47385 h 79453"/>
                    <a:gd name="connsiteX8" fmla="*/ 0 w 209760"/>
                    <a:gd name="connsiteY8" fmla="*/ 32017 h 79453"/>
                    <a:gd name="connsiteX9" fmla="*/ 23052 w 209760"/>
                    <a:gd name="connsiteY9" fmla="*/ 16649 h 79453"/>
                    <a:gd name="connsiteX10" fmla="*/ 61472 w 209760"/>
                    <a:gd name="connsiteY10" fmla="*/ 1281 h 7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60" h="79453">
                      <a:moveTo>
                        <a:pt x="61472" y="1281"/>
                      </a:moveTo>
                      <a:cubicBezTo>
                        <a:pt x="89647" y="0"/>
                        <a:pt x="149016" y="2162"/>
                        <a:pt x="192100" y="8965"/>
                      </a:cubicBezTo>
                      <a:cubicBezTo>
                        <a:pt x="199256" y="10095"/>
                        <a:pt x="209760" y="17460"/>
                        <a:pt x="207469" y="24333"/>
                      </a:cubicBezTo>
                      <a:cubicBezTo>
                        <a:pt x="204908" y="32017"/>
                        <a:pt x="192445" y="30946"/>
                        <a:pt x="184416" y="32017"/>
                      </a:cubicBezTo>
                      <a:cubicBezTo>
                        <a:pt x="153844" y="36093"/>
                        <a:pt x="122944" y="37140"/>
                        <a:pt x="92208" y="39701"/>
                      </a:cubicBezTo>
                      <a:cubicBezTo>
                        <a:pt x="83243" y="53148"/>
                        <a:pt x="72998" y="74919"/>
                        <a:pt x="53788" y="78121"/>
                      </a:cubicBezTo>
                      <a:cubicBezTo>
                        <a:pt x="45799" y="79453"/>
                        <a:pt x="38420" y="72998"/>
                        <a:pt x="30736" y="70437"/>
                      </a:cubicBezTo>
                      <a:cubicBezTo>
                        <a:pt x="28175" y="62753"/>
                        <a:pt x="28112" y="53710"/>
                        <a:pt x="23052" y="47385"/>
                      </a:cubicBezTo>
                      <a:cubicBezTo>
                        <a:pt x="17283" y="40174"/>
                        <a:pt x="0" y="41252"/>
                        <a:pt x="0" y="32017"/>
                      </a:cubicBezTo>
                      <a:cubicBezTo>
                        <a:pt x="0" y="22782"/>
                        <a:pt x="14564" y="20287"/>
                        <a:pt x="23052" y="16649"/>
                      </a:cubicBezTo>
                      <a:cubicBezTo>
                        <a:pt x="43880" y="7723"/>
                        <a:pt x="33297" y="2562"/>
                        <a:pt x="61472" y="128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5753689" y="1902972"/>
                  <a:ext cx="373957" cy="107576"/>
                </a:xfrm>
                <a:custGeom>
                  <a:avLst/>
                  <a:gdLst>
                    <a:gd name="connsiteX0" fmla="*/ 12807 w 373957"/>
                    <a:gd name="connsiteY0" fmla="*/ 84524 h 107576"/>
                    <a:gd name="connsiteX1" fmla="*/ 20491 w 373957"/>
                    <a:gd name="connsiteY1" fmla="*/ 61472 h 107576"/>
                    <a:gd name="connsiteX2" fmla="*/ 58912 w 373957"/>
                    <a:gd name="connsiteY2" fmla="*/ 38420 h 107576"/>
                    <a:gd name="connsiteX3" fmla="*/ 89648 w 373957"/>
                    <a:gd name="connsiteY3" fmla="*/ 15368 h 107576"/>
                    <a:gd name="connsiteX4" fmla="*/ 120384 w 373957"/>
                    <a:gd name="connsiteY4" fmla="*/ 7684 h 107576"/>
                    <a:gd name="connsiteX5" fmla="*/ 143436 w 373957"/>
                    <a:gd name="connsiteY5" fmla="*/ 0 h 107576"/>
                    <a:gd name="connsiteX6" fmla="*/ 289433 w 373957"/>
                    <a:gd name="connsiteY6" fmla="*/ 15368 h 107576"/>
                    <a:gd name="connsiteX7" fmla="*/ 335537 w 373957"/>
                    <a:gd name="connsiteY7" fmla="*/ 30736 h 107576"/>
                    <a:gd name="connsiteX8" fmla="*/ 350905 w 373957"/>
                    <a:gd name="connsiteY8" fmla="*/ 53788 h 107576"/>
                    <a:gd name="connsiteX9" fmla="*/ 373957 w 373957"/>
                    <a:gd name="connsiteY9" fmla="*/ 76840 h 107576"/>
                    <a:gd name="connsiteX10" fmla="*/ 350905 w 373957"/>
                    <a:gd name="connsiteY10" fmla="*/ 92208 h 107576"/>
                    <a:gd name="connsiteX11" fmla="*/ 289433 w 373957"/>
                    <a:gd name="connsiteY11" fmla="*/ 53788 h 107576"/>
                    <a:gd name="connsiteX12" fmla="*/ 266381 w 373957"/>
                    <a:gd name="connsiteY12" fmla="*/ 46104 h 107576"/>
                    <a:gd name="connsiteX13" fmla="*/ 243328 w 373957"/>
                    <a:gd name="connsiteY13" fmla="*/ 38420 h 107576"/>
                    <a:gd name="connsiteX14" fmla="*/ 220276 w 373957"/>
                    <a:gd name="connsiteY14" fmla="*/ 46104 h 107576"/>
                    <a:gd name="connsiteX15" fmla="*/ 181856 w 373957"/>
                    <a:gd name="connsiteY15" fmla="*/ 84524 h 107576"/>
                    <a:gd name="connsiteX16" fmla="*/ 120384 w 373957"/>
                    <a:gd name="connsiteY16" fmla="*/ 99892 h 107576"/>
                    <a:gd name="connsiteX17" fmla="*/ 97332 w 373957"/>
                    <a:gd name="connsiteY17" fmla="*/ 107576 h 107576"/>
                    <a:gd name="connsiteX18" fmla="*/ 12807 w 373957"/>
                    <a:gd name="connsiteY18" fmla="*/ 84524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957" h="107576">
                      <a:moveTo>
                        <a:pt x="12807" y="84524"/>
                      </a:moveTo>
                      <a:cubicBezTo>
                        <a:pt x="0" y="76840"/>
                        <a:pt x="16324" y="68417"/>
                        <a:pt x="20491" y="61472"/>
                      </a:cubicBezTo>
                      <a:cubicBezTo>
                        <a:pt x="31039" y="43893"/>
                        <a:pt x="40780" y="44464"/>
                        <a:pt x="58912" y="38420"/>
                      </a:cubicBezTo>
                      <a:cubicBezTo>
                        <a:pt x="69157" y="30736"/>
                        <a:pt x="78193" y="21095"/>
                        <a:pt x="89648" y="15368"/>
                      </a:cubicBezTo>
                      <a:cubicBezTo>
                        <a:pt x="99094" y="10645"/>
                        <a:pt x="110230" y="10585"/>
                        <a:pt x="120384" y="7684"/>
                      </a:cubicBezTo>
                      <a:cubicBezTo>
                        <a:pt x="128172" y="5459"/>
                        <a:pt x="135752" y="2561"/>
                        <a:pt x="143436" y="0"/>
                      </a:cubicBezTo>
                      <a:cubicBezTo>
                        <a:pt x="168071" y="2053"/>
                        <a:pt x="255391" y="7512"/>
                        <a:pt x="289433" y="15368"/>
                      </a:cubicBezTo>
                      <a:cubicBezTo>
                        <a:pt x="305217" y="19011"/>
                        <a:pt x="335537" y="30736"/>
                        <a:pt x="335537" y="30736"/>
                      </a:cubicBezTo>
                      <a:cubicBezTo>
                        <a:pt x="340660" y="38420"/>
                        <a:pt x="344993" y="46693"/>
                        <a:pt x="350905" y="53788"/>
                      </a:cubicBezTo>
                      <a:cubicBezTo>
                        <a:pt x="357862" y="62136"/>
                        <a:pt x="373957" y="65973"/>
                        <a:pt x="373957" y="76840"/>
                      </a:cubicBezTo>
                      <a:cubicBezTo>
                        <a:pt x="373957" y="86075"/>
                        <a:pt x="358589" y="87085"/>
                        <a:pt x="350905" y="92208"/>
                      </a:cubicBezTo>
                      <a:cubicBezTo>
                        <a:pt x="326551" y="55677"/>
                        <a:pt x="344298" y="72076"/>
                        <a:pt x="289433" y="53788"/>
                      </a:cubicBezTo>
                      <a:lnTo>
                        <a:pt x="266381" y="46104"/>
                      </a:lnTo>
                      <a:lnTo>
                        <a:pt x="243328" y="38420"/>
                      </a:lnTo>
                      <a:cubicBezTo>
                        <a:pt x="235644" y="40981"/>
                        <a:pt x="226601" y="41044"/>
                        <a:pt x="220276" y="46104"/>
                      </a:cubicBezTo>
                      <a:cubicBezTo>
                        <a:pt x="169049" y="87085"/>
                        <a:pt x="243328" y="53788"/>
                        <a:pt x="181856" y="84524"/>
                      </a:cubicBezTo>
                      <a:cubicBezTo>
                        <a:pt x="164291" y="93306"/>
                        <a:pt x="137920" y="95508"/>
                        <a:pt x="120384" y="99892"/>
                      </a:cubicBezTo>
                      <a:cubicBezTo>
                        <a:pt x="112526" y="101856"/>
                        <a:pt x="105016" y="105015"/>
                        <a:pt x="97332" y="107576"/>
                      </a:cubicBezTo>
                      <a:cubicBezTo>
                        <a:pt x="7103" y="99373"/>
                        <a:pt x="25614" y="92208"/>
                        <a:pt x="12807" y="84524"/>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6013265" y="2064336"/>
                  <a:ext cx="313141" cy="69264"/>
                </a:xfrm>
                <a:custGeom>
                  <a:avLst/>
                  <a:gdLst>
                    <a:gd name="connsiteX0" fmla="*/ 22173 w 313141"/>
                    <a:gd name="connsiteY0" fmla="*/ 0 h 69264"/>
                    <a:gd name="connsiteX1" fmla="*/ 160485 w 313141"/>
                    <a:gd name="connsiteY1" fmla="*/ 7684 h 69264"/>
                    <a:gd name="connsiteX2" fmla="*/ 229642 w 313141"/>
                    <a:gd name="connsiteY2" fmla="*/ 7684 h 69264"/>
                    <a:gd name="connsiteX3" fmla="*/ 291114 w 313141"/>
                    <a:gd name="connsiteY3" fmla="*/ 15368 h 69264"/>
                    <a:gd name="connsiteX4" fmla="*/ 306482 w 313141"/>
                    <a:gd name="connsiteY4" fmla="*/ 30737 h 69264"/>
                    <a:gd name="connsiteX5" fmla="*/ 237326 w 313141"/>
                    <a:gd name="connsiteY5" fmla="*/ 38421 h 69264"/>
                    <a:gd name="connsiteX6" fmla="*/ 221957 w 313141"/>
                    <a:gd name="connsiteY6" fmla="*/ 53789 h 69264"/>
                    <a:gd name="connsiteX7" fmla="*/ 145117 w 313141"/>
                    <a:gd name="connsiteY7" fmla="*/ 53789 h 69264"/>
                    <a:gd name="connsiteX8" fmla="*/ 122065 w 313141"/>
                    <a:gd name="connsiteY8" fmla="*/ 46105 h 69264"/>
                    <a:gd name="connsiteX9" fmla="*/ 60593 w 313141"/>
                    <a:gd name="connsiteY9" fmla="*/ 30737 h 69264"/>
                    <a:gd name="connsiteX10" fmla="*/ 14489 w 313141"/>
                    <a:gd name="connsiteY10" fmla="*/ 15368 h 69264"/>
                    <a:gd name="connsiteX11" fmla="*/ 22173 w 313141"/>
                    <a:gd name="connsiteY11" fmla="*/ 0 h 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41" h="69264">
                      <a:moveTo>
                        <a:pt x="22173" y="0"/>
                      </a:moveTo>
                      <a:cubicBezTo>
                        <a:pt x="68277" y="2561"/>
                        <a:pt x="114518" y="3306"/>
                        <a:pt x="160485" y="7684"/>
                      </a:cubicBezTo>
                      <a:cubicBezTo>
                        <a:pt x="232712" y="14563"/>
                        <a:pt x="109388" y="27726"/>
                        <a:pt x="229642" y="7684"/>
                      </a:cubicBezTo>
                      <a:cubicBezTo>
                        <a:pt x="250133" y="10245"/>
                        <a:pt x="271335" y="9434"/>
                        <a:pt x="291114" y="15368"/>
                      </a:cubicBezTo>
                      <a:cubicBezTo>
                        <a:pt x="298053" y="17450"/>
                        <a:pt x="313141" y="27883"/>
                        <a:pt x="306482" y="30737"/>
                      </a:cubicBezTo>
                      <a:cubicBezTo>
                        <a:pt x="285164" y="39874"/>
                        <a:pt x="260378" y="35860"/>
                        <a:pt x="237326" y="38421"/>
                      </a:cubicBezTo>
                      <a:cubicBezTo>
                        <a:pt x="232203" y="43544"/>
                        <a:pt x="228169" y="50062"/>
                        <a:pt x="221957" y="53789"/>
                      </a:cubicBezTo>
                      <a:cubicBezTo>
                        <a:pt x="196165" y="69264"/>
                        <a:pt x="174629" y="58005"/>
                        <a:pt x="145117" y="53789"/>
                      </a:cubicBezTo>
                      <a:cubicBezTo>
                        <a:pt x="137433" y="51228"/>
                        <a:pt x="129879" y="48236"/>
                        <a:pt x="122065" y="46105"/>
                      </a:cubicBezTo>
                      <a:cubicBezTo>
                        <a:pt x="101688" y="40548"/>
                        <a:pt x="80630" y="37417"/>
                        <a:pt x="60593" y="30737"/>
                      </a:cubicBezTo>
                      <a:cubicBezTo>
                        <a:pt x="45225" y="25614"/>
                        <a:pt x="0" y="22613"/>
                        <a:pt x="14489" y="15368"/>
                      </a:cubicBezTo>
                      <a:lnTo>
                        <a:pt x="22173"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74"/>
                <p:cNvSpPr/>
                <p:nvPr/>
              </p:nvSpPr>
              <p:spPr>
                <a:xfrm>
                  <a:off x="5615377" y="1923463"/>
                  <a:ext cx="89647" cy="90433"/>
                </a:xfrm>
                <a:custGeom>
                  <a:avLst/>
                  <a:gdLst>
                    <a:gd name="connsiteX0" fmla="*/ 12807 w 89647"/>
                    <a:gd name="connsiteY0" fmla="*/ 2561 h 90433"/>
                    <a:gd name="connsiteX1" fmla="*/ 89647 w 89647"/>
                    <a:gd name="connsiteY1" fmla="*/ 25613 h 90433"/>
                    <a:gd name="connsiteX2" fmla="*/ 12807 w 89647"/>
                    <a:gd name="connsiteY2" fmla="*/ 40981 h 90433"/>
                    <a:gd name="connsiteX3" fmla="*/ 12807 w 89647"/>
                    <a:gd name="connsiteY3" fmla="*/ 2561 h 90433"/>
                  </a:gdLst>
                  <a:ahLst/>
                  <a:cxnLst>
                    <a:cxn ang="0">
                      <a:pos x="connsiteX0" y="connsiteY0"/>
                    </a:cxn>
                    <a:cxn ang="0">
                      <a:pos x="connsiteX1" y="connsiteY1"/>
                    </a:cxn>
                    <a:cxn ang="0">
                      <a:pos x="connsiteX2" y="connsiteY2"/>
                    </a:cxn>
                    <a:cxn ang="0">
                      <a:pos x="connsiteX3" y="connsiteY3"/>
                    </a:cxn>
                  </a:cxnLst>
                  <a:rect l="l" t="t" r="r" b="b"/>
                  <a:pathLst>
                    <a:path w="89647" h="90433">
                      <a:moveTo>
                        <a:pt x="12807" y="2561"/>
                      </a:moveTo>
                      <a:cubicBezTo>
                        <a:pt x="25614" y="0"/>
                        <a:pt x="43195" y="14000"/>
                        <a:pt x="89647" y="25613"/>
                      </a:cubicBezTo>
                      <a:cubicBezTo>
                        <a:pt x="79386" y="56395"/>
                        <a:pt x="76389" y="90433"/>
                        <a:pt x="12807" y="40981"/>
                      </a:cubicBezTo>
                      <a:cubicBezTo>
                        <a:pt x="676" y="31546"/>
                        <a:pt x="0" y="5122"/>
                        <a:pt x="12807" y="256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6273643" y="1940111"/>
                  <a:ext cx="209760" cy="79453"/>
                </a:xfrm>
                <a:custGeom>
                  <a:avLst/>
                  <a:gdLst>
                    <a:gd name="connsiteX0" fmla="*/ 61472 w 209760"/>
                    <a:gd name="connsiteY0" fmla="*/ 1281 h 79453"/>
                    <a:gd name="connsiteX1" fmla="*/ 192100 w 209760"/>
                    <a:gd name="connsiteY1" fmla="*/ 8965 h 79453"/>
                    <a:gd name="connsiteX2" fmla="*/ 207469 w 209760"/>
                    <a:gd name="connsiteY2" fmla="*/ 24333 h 79453"/>
                    <a:gd name="connsiteX3" fmla="*/ 184416 w 209760"/>
                    <a:gd name="connsiteY3" fmla="*/ 32017 h 79453"/>
                    <a:gd name="connsiteX4" fmla="*/ 92208 w 209760"/>
                    <a:gd name="connsiteY4" fmla="*/ 39701 h 79453"/>
                    <a:gd name="connsiteX5" fmla="*/ 53788 w 209760"/>
                    <a:gd name="connsiteY5" fmla="*/ 78121 h 79453"/>
                    <a:gd name="connsiteX6" fmla="*/ 30736 w 209760"/>
                    <a:gd name="connsiteY6" fmla="*/ 70437 h 79453"/>
                    <a:gd name="connsiteX7" fmla="*/ 23052 w 209760"/>
                    <a:gd name="connsiteY7" fmla="*/ 47385 h 79453"/>
                    <a:gd name="connsiteX8" fmla="*/ 0 w 209760"/>
                    <a:gd name="connsiteY8" fmla="*/ 32017 h 79453"/>
                    <a:gd name="connsiteX9" fmla="*/ 23052 w 209760"/>
                    <a:gd name="connsiteY9" fmla="*/ 16649 h 79453"/>
                    <a:gd name="connsiteX10" fmla="*/ 61472 w 209760"/>
                    <a:gd name="connsiteY10" fmla="*/ 1281 h 7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60" h="79453">
                      <a:moveTo>
                        <a:pt x="61472" y="1281"/>
                      </a:moveTo>
                      <a:cubicBezTo>
                        <a:pt x="89647" y="0"/>
                        <a:pt x="149016" y="2162"/>
                        <a:pt x="192100" y="8965"/>
                      </a:cubicBezTo>
                      <a:cubicBezTo>
                        <a:pt x="199256" y="10095"/>
                        <a:pt x="209760" y="17460"/>
                        <a:pt x="207469" y="24333"/>
                      </a:cubicBezTo>
                      <a:cubicBezTo>
                        <a:pt x="204908" y="32017"/>
                        <a:pt x="192445" y="30946"/>
                        <a:pt x="184416" y="32017"/>
                      </a:cubicBezTo>
                      <a:cubicBezTo>
                        <a:pt x="153844" y="36093"/>
                        <a:pt x="122944" y="37140"/>
                        <a:pt x="92208" y="39701"/>
                      </a:cubicBezTo>
                      <a:cubicBezTo>
                        <a:pt x="83243" y="53148"/>
                        <a:pt x="72998" y="74919"/>
                        <a:pt x="53788" y="78121"/>
                      </a:cubicBezTo>
                      <a:cubicBezTo>
                        <a:pt x="45799" y="79453"/>
                        <a:pt x="38420" y="72998"/>
                        <a:pt x="30736" y="70437"/>
                      </a:cubicBezTo>
                      <a:cubicBezTo>
                        <a:pt x="28175" y="62753"/>
                        <a:pt x="28112" y="53710"/>
                        <a:pt x="23052" y="47385"/>
                      </a:cubicBezTo>
                      <a:cubicBezTo>
                        <a:pt x="17283" y="40174"/>
                        <a:pt x="0" y="41252"/>
                        <a:pt x="0" y="32017"/>
                      </a:cubicBezTo>
                      <a:cubicBezTo>
                        <a:pt x="0" y="22782"/>
                        <a:pt x="14564" y="20287"/>
                        <a:pt x="23052" y="16649"/>
                      </a:cubicBezTo>
                      <a:cubicBezTo>
                        <a:pt x="43880" y="7723"/>
                        <a:pt x="33297" y="2562"/>
                        <a:pt x="61472" y="128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4411915" y="1981200"/>
                  <a:ext cx="373957" cy="107576"/>
                </a:xfrm>
                <a:custGeom>
                  <a:avLst/>
                  <a:gdLst>
                    <a:gd name="connsiteX0" fmla="*/ 12807 w 373957"/>
                    <a:gd name="connsiteY0" fmla="*/ 84524 h 107576"/>
                    <a:gd name="connsiteX1" fmla="*/ 20491 w 373957"/>
                    <a:gd name="connsiteY1" fmla="*/ 61472 h 107576"/>
                    <a:gd name="connsiteX2" fmla="*/ 58912 w 373957"/>
                    <a:gd name="connsiteY2" fmla="*/ 38420 h 107576"/>
                    <a:gd name="connsiteX3" fmla="*/ 89648 w 373957"/>
                    <a:gd name="connsiteY3" fmla="*/ 15368 h 107576"/>
                    <a:gd name="connsiteX4" fmla="*/ 120384 w 373957"/>
                    <a:gd name="connsiteY4" fmla="*/ 7684 h 107576"/>
                    <a:gd name="connsiteX5" fmla="*/ 143436 w 373957"/>
                    <a:gd name="connsiteY5" fmla="*/ 0 h 107576"/>
                    <a:gd name="connsiteX6" fmla="*/ 289433 w 373957"/>
                    <a:gd name="connsiteY6" fmla="*/ 15368 h 107576"/>
                    <a:gd name="connsiteX7" fmla="*/ 335537 w 373957"/>
                    <a:gd name="connsiteY7" fmla="*/ 30736 h 107576"/>
                    <a:gd name="connsiteX8" fmla="*/ 350905 w 373957"/>
                    <a:gd name="connsiteY8" fmla="*/ 53788 h 107576"/>
                    <a:gd name="connsiteX9" fmla="*/ 373957 w 373957"/>
                    <a:gd name="connsiteY9" fmla="*/ 76840 h 107576"/>
                    <a:gd name="connsiteX10" fmla="*/ 350905 w 373957"/>
                    <a:gd name="connsiteY10" fmla="*/ 92208 h 107576"/>
                    <a:gd name="connsiteX11" fmla="*/ 289433 w 373957"/>
                    <a:gd name="connsiteY11" fmla="*/ 53788 h 107576"/>
                    <a:gd name="connsiteX12" fmla="*/ 266381 w 373957"/>
                    <a:gd name="connsiteY12" fmla="*/ 46104 h 107576"/>
                    <a:gd name="connsiteX13" fmla="*/ 243328 w 373957"/>
                    <a:gd name="connsiteY13" fmla="*/ 38420 h 107576"/>
                    <a:gd name="connsiteX14" fmla="*/ 220276 w 373957"/>
                    <a:gd name="connsiteY14" fmla="*/ 46104 h 107576"/>
                    <a:gd name="connsiteX15" fmla="*/ 181856 w 373957"/>
                    <a:gd name="connsiteY15" fmla="*/ 84524 h 107576"/>
                    <a:gd name="connsiteX16" fmla="*/ 120384 w 373957"/>
                    <a:gd name="connsiteY16" fmla="*/ 99892 h 107576"/>
                    <a:gd name="connsiteX17" fmla="*/ 97332 w 373957"/>
                    <a:gd name="connsiteY17" fmla="*/ 107576 h 107576"/>
                    <a:gd name="connsiteX18" fmla="*/ 12807 w 373957"/>
                    <a:gd name="connsiteY18" fmla="*/ 84524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957" h="107576">
                      <a:moveTo>
                        <a:pt x="12807" y="84524"/>
                      </a:moveTo>
                      <a:cubicBezTo>
                        <a:pt x="0" y="76840"/>
                        <a:pt x="16324" y="68417"/>
                        <a:pt x="20491" y="61472"/>
                      </a:cubicBezTo>
                      <a:cubicBezTo>
                        <a:pt x="31039" y="43893"/>
                        <a:pt x="40780" y="44464"/>
                        <a:pt x="58912" y="38420"/>
                      </a:cubicBezTo>
                      <a:cubicBezTo>
                        <a:pt x="69157" y="30736"/>
                        <a:pt x="78193" y="21095"/>
                        <a:pt x="89648" y="15368"/>
                      </a:cubicBezTo>
                      <a:cubicBezTo>
                        <a:pt x="99094" y="10645"/>
                        <a:pt x="110230" y="10585"/>
                        <a:pt x="120384" y="7684"/>
                      </a:cubicBezTo>
                      <a:cubicBezTo>
                        <a:pt x="128172" y="5459"/>
                        <a:pt x="135752" y="2561"/>
                        <a:pt x="143436" y="0"/>
                      </a:cubicBezTo>
                      <a:cubicBezTo>
                        <a:pt x="168071" y="2053"/>
                        <a:pt x="255391" y="7512"/>
                        <a:pt x="289433" y="15368"/>
                      </a:cubicBezTo>
                      <a:cubicBezTo>
                        <a:pt x="305217" y="19011"/>
                        <a:pt x="335537" y="30736"/>
                        <a:pt x="335537" y="30736"/>
                      </a:cubicBezTo>
                      <a:cubicBezTo>
                        <a:pt x="340660" y="38420"/>
                        <a:pt x="344993" y="46693"/>
                        <a:pt x="350905" y="53788"/>
                      </a:cubicBezTo>
                      <a:cubicBezTo>
                        <a:pt x="357862" y="62136"/>
                        <a:pt x="373957" y="65973"/>
                        <a:pt x="373957" y="76840"/>
                      </a:cubicBezTo>
                      <a:cubicBezTo>
                        <a:pt x="373957" y="86075"/>
                        <a:pt x="358589" y="87085"/>
                        <a:pt x="350905" y="92208"/>
                      </a:cubicBezTo>
                      <a:cubicBezTo>
                        <a:pt x="326551" y="55677"/>
                        <a:pt x="344298" y="72076"/>
                        <a:pt x="289433" y="53788"/>
                      </a:cubicBezTo>
                      <a:lnTo>
                        <a:pt x="266381" y="46104"/>
                      </a:lnTo>
                      <a:lnTo>
                        <a:pt x="243328" y="38420"/>
                      </a:lnTo>
                      <a:cubicBezTo>
                        <a:pt x="235644" y="40981"/>
                        <a:pt x="226601" y="41044"/>
                        <a:pt x="220276" y="46104"/>
                      </a:cubicBezTo>
                      <a:cubicBezTo>
                        <a:pt x="169049" y="87085"/>
                        <a:pt x="243328" y="53788"/>
                        <a:pt x="181856" y="84524"/>
                      </a:cubicBezTo>
                      <a:cubicBezTo>
                        <a:pt x="164291" y="93306"/>
                        <a:pt x="137920" y="95508"/>
                        <a:pt x="120384" y="99892"/>
                      </a:cubicBezTo>
                      <a:cubicBezTo>
                        <a:pt x="112526" y="101856"/>
                        <a:pt x="105016" y="105015"/>
                        <a:pt x="97332" y="107576"/>
                      </a:cubicBezTo>
                      <a:cubicBezTo>
                        <a:pt x="7103" y="99373"/>
                        <a:pt x="25614" y="92208"/>
                        <a:pt x="12807" y="84524"/>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p:cNvSpPr/>
                <p:nvPr/>
              </p:nvSpPr>
              <p:spPr>
                <a:xfrm>
                  <a:off x="4671491" y="2142564"/>
                  <a:ext cx="313141" cy="69264"/>
                </a:xfrm>
                <a:custGeom>
                  <a:avLst/>
                  <a:gdLst>
                    <a:gd name="connsiteX0" fmla="*/ 22173 w 313141"/>
                    <a:gd name="connsiteY0" fmla="*/ 0 h 69264"/>
                    <a:gd name="connsiteX1" fmla="*/ 160485 w 313141"/>
                    <a:gd name="connsiteY1" fmla="*/ 7684 h 69264"/>
                    <a:gd name="connsiteX2" fmla="*/ 229642 w 313141"/>
                    <a:gd name="connsiteY2" fmla="*/ 7684 h 69264"/>
                    <a:gd name="connsiteX3" fmla="*/ 291114 w 313141"/>
                    <a:gd name="connsiteY3" fmla="*/ 15368 h 69264"/>
                    <a:gd name="connsiteX4" fmla="*/ 306482 w 313141"/>
                    <a:gd name="connsiteY4" fmla="*/ 30737 h 69264"/>
                    <a:gd name="connsiteX5" fmla="*/ 237326 w 313141"/>
                    <a:gd name="connsiteY5" fmla="*/ 38421 h 69264"/>
                    <a:gd name="connsiteX6" fmla="*/ 221957 w 313141"/>
                    <a:gd name="connsiteY6" fmla="*/ 53789 h 69264"/>
                    <a:gd name="connsiteX7" fmla="*/ 145117 w 313141"/>
                    <a:gd name="connsiteY7" fmla="*/ 53789 h 69264"/>
                    <a:gd name="connsiteX8" fmla="*/ 122065 w 313141"/>
                    <a:gd name="connsiteY8" fmla="*/ 46105 h 69264"/>
                    <a:gd name="connsiteX9" fmla="*/ 60593 w 313141"/>
                    <a:gd name="connsiteY9" fmla="*/ 30737 h 69264"/>
                    <a:gd name="connsiteX10" fmla="*/ 14489 w 313141"/>
                    <a:gd name="connsiteY10" fmla="*/ 15368 h 69264"/>
                    <a:gd name="connsiteX11" fmla="*/ 22173 w 313141"/>
                    <a:gd name="connsiteY11" fmla="*/ 0 h 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41" h="69264">
                      <a:moveTo>
                        <a:pt x="22173" y="0"/>
                      </a:moveTo>
                      <a:cubicBezTo>
                        <a:pt x="68277" y="2561"/>
                        <a:pt x="114518" y="3306"/>
                        <a:pt x="160485" y="7684"/>
                      </a:cubicBezTo>
                      <a:cubicBezTo>
                        <a:pt x="232712" y="14563"/>
                        <a:pt x="109388" y="27726"/>
                        <a:pt x="229642" y="7684"/>
                      </a:cubicBezTo>
                      <a:cubicBezTo>
                        <a:pt x="250133" y="10245"/>
                        <a:pt x="271335" y="9434"/>
                        <a:pt x="291114" y="15368"/>
                      </a:cubicBezTo>
                      <a:cubicBezTo>
                        <a:pt x="298053" y="17450"/>
                        <a:pt x="313141" y="27883"/>
                        <a:pt x="306482" y="30737"/>
                      </a:cubicBezTo>
                      <a:cubicBezTo>
                        <a:pt x="285164" y="39874"/>
                        <a:pt x="260378" y="35860"/>
                        <a:pt x="237326" y="38421"/>
                      </a:cubicBezTo>
                      <a:cubicBezTo>
                        <a:pt x="232203" y="43544"/>
                        <a:pt x="228169" y="50062"/>
                        <a:pt x="221957" y="53789"/>
                      </a:cubicBezTo>
                      <a:cubicBezTo>
                        <a:pt x="196165" y="69264"/>
                        <a:pt x="174629" y="58005"/>
                        <a:pt x="145117" y="53789"/>
                      </a:cubicBezTo>
                      <a:cubicBezTo>
                        <a:pt x="137433" y="51228"/>
                        <a:pt x="129879" y="48236"/>
                        <a:pt x="122065" y="46105"/>
                      </a:cubicBezTo>
                      <a:cubicBezTo>
                        <a:pt x="101688" y="40548"/>
                        <a:pt x="80630" y="37417"/>
                        <a:pt x="60593" y="30737"/>
                      </a:cubicBezTo>
                      <a:cubicBezTo>
                        <a:pt x="45225" y="25614"/>
                        <a:pt x="0" y="22613"/>
                        <a:pt x="14489" y="15368"/>
                      </a:cubicBezTo>
                      <a:lnTo>
                        <a:pt x="22173"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4273603" y="2001691"/>
                  <a:ext cx="89647" cy="90433"/>
                </a:xfrm>
                <a:custGeom>
                  <a:avLst/>
                  <a:gdLst>
                    <a:gd name="connsiteX0" fmla="*/ 12807 w 89647"/>
                    <a:gd name="connsiteY0" fmla="*/ 2561 h 90433"/>
                    <a:gd name="connsiteX1" fmla="*/ 89647 w 89647"/>
                    <a:gd name="connsiteY1" fmla="*/ 25613 h 90433"/>
                    <a:gd name="connsiteX2" fmla="*/ 12807 w 89647"/>
                    <a:gd name="connsiteY2" fmla="*/ 40981 h 90433"/>
                    <a:gd name="connsiteX3" fmla="*/ 12807 w 89647"/>
                    <a:gd name="connsiteY3" fmla="*/ 2561 h 90433"/>
                  </a:gdLst>
                  <a:ahLst/>
                  <a:cxnLst>
                    <a:cxn ang="0">
                      <a:pos x="connsiteX0" y="connsiteY0"/>
                    </a:cxn>
                    <a:cxn ang="0">
                      <a:pos x="connsiteX1" y="connsiteY1"/>
                    </a:cxn>
                    <a:cxn ang="0">
                      <a:pos x="connsiteX2" y="connsiteY2"/>
                    </a:cxn>
                    <a:cxn ang="0">
                      <a:pos x="connsiteX3" y="connsiteY3"/>
                    </a:cxn>
                  </a:cxnLst>
                  <a:rect l="l" t="t" r="r" b="b"/>
                  <a:pathLst>
                    <a:path w="89647" h="90433">
                      <a:moveTo>
                        <a:pt x="12807" y="2561"/>
                      </a:moveTo>
                      <a:cubicBezTo>
                        <a:pt x="25614" y="0"/>
                        <a:pt x="43195" y="14000"/>
                        <a:pt x="89647" y="25613"/>
                      </a:cubicBezTo>
                      <a:cubicBezTo>
                        <a:pt x="79386" y="56395"/>
                        <a:pt x="76389" y="90433"/>
                        <a:pt x="12807" y="40981"/>
                      </a:cubicBezTo>
                      <a:cubicBezTo>
                        <a:pt x="676" y="31546"/>
                        <a:pt x="0" y="5122"/>
                        <a:pt x="12807" y="256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931869" y="2018339"/>
                  <a:ext cx="209760" cy="79453"/>
                </a:xfrm>
                <a:custGeom>
                  <a:avLst/>
                  <a:gdLst>
                    <a:gd name="connsiteX0" fmla="*/ 61472 w 209760"/>
                    <a:gd name="connsiteY0" fmla="*/ 1281 h 79453"/>
                    <a:gd name="connsiteX1" fmla="*/ 192100 w 209760"/>
                    <a:gd name="connsiteY1" fmla="*/ 8965 h 79453"/>
                    <a:gd name="connsiteX2" fmla="*/ 207469 w 209760"/>
                    <a:gd name="connsiteY2" fmla="*/ 24333 h 79453"/>
                    <a:gd name="connsiteX3" fmla="*/ 184416 w 209760"/>
                    <a:gd name="connsiteY3" fmla="*/ 32017 h 79453"/>
                    <a:gd name="connsiteX4" fmla="*/ 92208 w 209760"/>
                    <a:gd name="connsiteY4" fmla="*/ 39701 h 79453"/>
                    <a:gd name="connsiteX5" fmla="*/ 53788 w 209760"/>
                    <a:gd name="connsiteY5" fmla="*/ 78121 h 79453"/>
                    <a:gd name="connsiteX6" fmla="*/ 30736 w 209760"/>
                    <a:gd name="connsiteY6" fmla="*/ 70437 h 79453"/>
                    <a:gd name="connsiteX7" fmla="*/ 23052 w 209760"/>
                    <a:gd name="connsiteY7" fmla="*/ 47385 h 79453"/>
                    <a:gd name="connsiteX8" fmla="*/ 0 w 209760"/>
                    <a:gd name="connsiteY8" fmla="*/ 32017 h 79453"/>
                    <a:gd name="connsiteX9" fmla="*/ 23052 w 209760"/>
                    <a:gd name="connsiteY9" fmla="*/ 16649 h 79453"/>
                    <a:gd name="connsiteX10" fmla="*/ 61472 w 209760"/>
                    <a:gd name="connsiteY10" fmla="*/ 1281 h 7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60" h="79453">
                      <a:moveTo>
                        <a:pt x="61472" y="1281"/>
                      </a:moveTo>
                      <a:cubicBezTo>
                        <a:pt x="89647" y="0"/>
                        <a:pt x="149016" y="2162"/>
                        <a:pt x="192100" y="8965"/>
                      </a:cubicBezTo>
                      <a:cubicBezTo>
                        <a:pt x="199256" y="10095"/>
                        <a:pt x="209760" y="17460"/>
                        <a:pt x="207469" y="24333"/>
                      </a:cubicBezTo>
                      <a:cubicBezTo>
                        <a:pt x="204908" y="32017"/>
                        <a:pt x="192445" y="30946"/>
                        <a:pt x="184416" y="32017"/>
                      </a:cubicBezTo>
                      <a:cubicBezTo>
                        <a:pt x="153844" y="36093"/>
                        <a:pt x="122944" y="37140"/>
                        <a:pt x="92208" y="39701"/>
                      </a:cubicBezTo>
                      <a:cubicBezTo>
                        <a:pt x="83243" y="53148"/>
                        <a:pt x="72998" y="74919"/>
                        <a:pt x="53788" y="78121"/>
                      </a:cubicBezTo>
                      <a:cubicBezTo>
                        <a:pt x="45799" y="79453"/>
                        <a:pt x="38420" y="72998"/>
                        <a:pt x="30736" y="70437"/>
                      </a:cubicBezTo>
                      <a:cubicBezTo>
                        <a:pt x="28175" y="62753"/>
                        <a:pt x="28112" y="53710"/>
                        <a:pt x="23052" y="47385"/>
                      </a:cubicBezTo>
                      <a:cubicBezTo>
                        <a:pt x="17283" y="40174"/>
                        <a:pt x="0" y="41252"/>
                        <a:pt x="0" y="32017"/>
                      </a:cubicBezTo>
                      <a:cubicBezTo>
                        <a:pt x="0" y="22782"/>
                        <a:pt x="14564" y="20287"/>
                        <a:pt x="23052" y="16649"/>
                      </a:cubicBezTo>
                      <a:cubicBezTo>
                        <a:pt x="43880" y="7723"/>
                        <a:pt x="33297" y="2562"/>
                        <a:pt x="61472" y="128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5476389" y="2135139"/>
                  <a:ext cx="1521436" cy="30736"/>
                </a:xfrm>
                <a:custGeom>
                  <a:avLst/>
                  <a:gdLst>
                    <a:gd name="connsiteX0" fmla="*/ 1521439 w 1521439"/>
                    <a:gd name="connsiteY0" fmla="*/ 30736 h 30736"/>
                    <a:gd name="connsiteX1" fmla="*/ 1475335 w 1521439"/>
                    <a:gd name="connsiteY1" fmla="*/ 23052 h 30736"/>
                    <a:gd name="connsiteX2" fmla="*/ 1452283 w 1521439"/>
                    <a:gd name="connsiteY2" fmla="*/ 15368 h 30736"/>
                    <a:gd name="connsiteX3" fmla="*/ 1244814 w 1521439"/>
                    <a:gd name="connsiteY3" fmla="*/ 7684 h 30736"/>
                    <a:gd name="connsiteX4" fmla="*/ 0 w 1521439"/>
                    <a:gd name="connsiteY4" fmla="*/ 0 h 3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39" h="30736">
                      <a:moveTo>
                        <a:pt x="1521439" y="30736"/>
                      </a:moveTo>
                      <a:cubicBezTo>
                        <a:pt x="1506071" y="28175"/>
                        <a:pt x="1490544" y="26432"/>
                        <a:pt x="1475335" y="23052"/>
                      </a:cubicBezTo>
                      <a:cubicBezTo>
                        <a:pt x="1467428" y="21295"/>
                        <a:pt x="1460365" y="15907"/>
                        <a:pt x="1452283" y="15368"/>
                      </a:cubicBezTo>
                      <a:cubicBezTo>
                        <a:pt x="1383233" y="10765"/>
                        <a:pt x="1314013" y="8475"/>
                        <a:pt x="1244814" y="7684"/>
                      </a:cubicBezTo>
                      <a:lnTo>
                        <a:pt x="0" y="0"/>
                      </a:ln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544748" y="2211338"/>
                  <a:ext cx="1836484" cy="138312"/>
                </a:xfrm>
                <a:custGeom>
                  <a:avLst/>
                  <a:gdLst>
                    <a:gd name="connsiteX0" fmla="*/ 1836484 w 1836484"/>
                    <a:gd name="connsiteY0" fmla="*/ 0 h 138312"/>
                    <a:gd name="connsiteX1" fmla="*/ 1383126 w 1836484"/>
                    <a:gd name="connsiteY1" fmla="*/ 7684 h 138312"/>
                    <a:gd name="connsiteX2" fmla="*/ 1360074 w 1836484"/>
                    <a:gd name="connsiteY2" fmla="*/ 15368 h 138312"/>
                    <a:gd name="connsiteX3" fmla="*/ 1283234 w 1836484"/>
                    <a:gd name="connsiteY3" fmla="*/ 46104 h 138312"/>
                    <a:gd name="connsiteX4" fmla="*/ 676195 w 1836484"/>
                    <a:gd name="connsiteY4" fmla="*/ 53788 h 138312"/>
                    <a:gd name="connsiteX5" fmla="*/ 499462 w 1836484"/>
                    <a:gd name="connsiteY5" fmla="*/ 69156 h 138312"/>
                    <a:gd name="connsiteX6" fmla="*/ 453358 w 1836484"/>
                    <a:gd name="connsiteY6" fmla="*/ 76840 h 138312"/>
                    <a:gd name="connsiteX7" fmla="*/ 384202 w 1836484"/>
                    <a:gd name="connsiteY7" fmla="*/ 84524 h 138312"/>
                    <a:gd name="connsiteX8" fmla="*/ 238205 w 1836484"/>
                    <a:gd name="connsiteY8" fmla="*/ 92208 h 138312"/>
                    <a:gd name="connsiteX9" fmla="*/ 192101 w 1836484"/>
                    <a:gd name="connsiteY9" fmla="*/ 115260 h 138312"/>
                    <a:gd name="connsiteX10" fmla="*/ 145997 w 1836484"/>
                    <a:gd name="connsiteY10" fmla="*/ 130628 h 138312"/>
                    <a:gd name="connsiteX11" fmla="*/ 122945 w 1836484"/>
                    <a:gd name="connsiteY11" fmla="*/ 138312 h 138312"/>
                    <a:gd name="connsiteX12" fmla="*/ 0 w 1836484"/>
                    <a:gd name="connsiteY12" fmla="*/ 138312 h 13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484" h="138312">
                      <a:moveTo>
                        <a:pt x="1836484" y="0"/>
                      </a:moveTo>
                      <a:lnTo>
                        <a:pt x="1383126" y="7684"/>
                      </a:lnTo>
                      <a:cubicBezTo>
                        <a:pt x="1375031" y="7945"/>
                        <a:pt x="1367519" y="12177"/>
                        <a:pt x="1360074" y="15368"/>
                      </a:cubicBezTo>
                      <a:cubicBezTo>
                        <a:pt x="1338142" y="24767"/>
                        <a:pt x="1307264" y="45800"/>
                        <a:pt x="1283234" y="46104"/>
                      </a:cubicBezTo>
                      <a:lnTo>
                        <a:pt x="676195" y="53788"/>
                      </a:lnTo>
                      <a:cubicBezTo>
                        <a:pt x="568638" y="71714"/>
                        <a:pt x="697237" y="51958"/>
                        <a:pt x="499462" y="69156"/>
                      </a:cubicBezTo>
                      <a:cubicBezTo>
                        <a:pt x="483941" y="70506"/>
                        <a:pt x="468801" y="74781"/>
                        <a:pt x="453358" y="76840"/>
                      </a:cubicBezTo>
                      <a:cubicBezTo>
                        <a:pt x="430368" y="79905"/>
                        <a:pt x="407337" y="82872"/>
                        <a:pt x="384202" y="84524"/>
                      </a:cubicBezTo>
                      <a:cubicBezTo>
                        <a:pt x="335593" y="87996"/>
                        <a:pt x="286871" y="89647"/>
                        <a:pt x="238205" y="92208"/>
                      </a:cubicBezTo>
                      <a:cubicBezTo>
                        <a:pt x="154134" y="120232"/>
                        <a:pt x="281475" y="75538"/>
                        <a:pt x="192101" y="115260"/>
                      </a:cubicBezTo>
                      <a:cubicBezTo>
                        <a:pt x="177298" y="121839"/>
                        <a:pt x="161365" y="125505"/>
                        <a:pt x="145997" y="130628"/>
                      </a:cubicBezTo>
                      <a:cubicBezTo>
                        <a:pt x="138313" y="133189"/>
                        <a:pt x="131045" y="138312"/>
                        <a:pt x="122945" y="138312"/>
                      </a:cubicBezTo>
                      <a:lnTo>
                        <a:pt x="0" y="138312"/>
                      </a:ln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5030624" y="2516138"/>
                  <a:ext cx="2062749" cy="76200"/>
                </a:xfrm>
                <a:custGeom>
                  <a:avLst/>
                  <a:gdLst>
                    <a:gd name="connsiteX0" fmla="*/ 2166898 w 2166898"/>
                    <a:gd name="connsiteY0" fmla="*/ 61472 h 69156"/>
                    <a:gd name="connsiteX1" fmla="*/ 2143846 w 2166898"/>
                    <a:gd name="connsiteY1" fmla="*/ 69156 h 69156"/>
                    <a:gd name="connsiteX2" fmla="*/ 2059321 w 2166898"/>
                    <a:gd name="connsiteY2" fmla="*/ 53788 h 69156"/>
                    <a:gd name="connsiteX3" fmla="*/ 2013217 w 2166898"/>
                    <a:gd name="connsiteY3" fmla="*/ 46104 h 69156"/>
                    <a:gd name="connsiteX4" fmla="*/ 1990165 w 2166898"/>
                    <a:gd name="connsiteY4" fmla="*/ 38420 h 69156"/>
                    <a:gd name="connsiteX5" fmla="*/ 1936377 w 2166898"/>
                    <a:gd name="connsiteY5" fmla="*/ 30736 h 69156"/>
                    <a:gd name="connsiteX6" fmla="*/ 1821116 w 2166898"/>
                    <a:gd name="connsiteY6" fmla="*/ 7684 h 69156"/>
                    <a:gd name="connsiteX7" fmla="*/ 1529123 w 2166898"/>
                    <a:gd name="connsiteY7" fmla="*/ 0 h 69156"/>
                    <a:gd name="connsiteX8" fmla="*/ 660827 w 2166898"/>
                    <a:gd name="connsiteY8" fmla="*/ 7684 h 69156"/>
                    <a:gd name="connsiteX9" fmla="*/ 484095 w 2166898"/>
                    <a:gd name="connsiteY9" fmla="*/ 15368 h 69156"/>
                    <a:gd name="connsiteX10" fmla="*/ 453358 w 2166898"/>
                    <a:gd name="connsiteY10" fmla="*/ 23052 h 69156"/>
                    <a:gd name="connsiteX11" fmla="*/ 145997 w 2166898"/>
                    <a:gd name="connsiteY11" fmla="*/ 30736 h 69156"/>
                    <a:gd name="connsiteX12" fmla="*/ 0 w 2166898"/>
                    <a:gd name="connsiteY12" fmla="*/ 38420 h 6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898" h="69156">
                      <a:moveTo>
                        <a:pt x="2166898" y="61472"/>
                      </a:moveTo>
                      <a:cubicBezTo>
                        <a:pt x="2159214" y="64033"/>
                        <a:pt x="2151946" y="69156"/>
                        <a:pt x="2143846" y="69156"/>
                      </a:cubicBezTo>
                      <a:cubicBezTo>
                        <a:pt x="2104782" y="69156"/>
                        <a:pt x="2092946" y="60513"/>
                        <a:pt x="2059321" y="53788"/>
                      </a:cubicBezTo>
                      <a:cubicBezTo>
                        <a:pt x="2044044" y="50733"/>
                        <a:pt x="2028426" y="49484"/>
                        <a:pt x="2013217" y="46104"/>
                      </a:cubicBezTo>
                      <a:cubicBezTo>
                        <a:pt x="2005310" y="44347"/>
                        <a:pt x="1998107" y="40008"/>
                        <a:pt x="1990165" y="38420"/>
                      </a:cubicBezTo>
                      <a:cubicBezTo>
                        <a:pt x="1972405" y="34868"/>
                        <a:pt x="1954137" y="34288"/>
                        <a:pt x="1936377" y="30736"/>
                      </a:cubicBezTo>
                      <a:cubicBezTo>
                        <a:pt x="1887037" y="20868"/>
                        <a:pt x="1870344" y="9872"/>
                        <a:pt x="1821116" y="7684"/>
                      </a:cubicBezTo>
                      <a:cubicBezTo>
                        <a:pt x="1723847" y="3361"/>
                        <a:pt x="1626454" y="2561"/>
                        <a:pt x="1529123" y="0"/>
                      </a:cubicBezTo>
                      <a:lnTo>
                        <a:pt x="660827" y="7684"/>
                      </a:lnTo>
                      <a:cubicBezTo>
                        <a:pt x="601867" y="8551"/>
                        <a:pt x="542900" y="11012"/>
                        <a:pt x="484095" y="15368"/>
                      </a:cubicBezTo>
                      <a:cubicBezTo>
                        <a:pt x="473563" y="16148"/>
                        <a:pt x="463908" y="22572"/>
                        <a:pt x="453358" y="23052"/>
                      </a:cubicBezTo>
                      <a:cubicBezTo>
                        <a:pt x="350978" y="27706"/>
                        <a:pt x="248451" y="28175"/>
                        <a:pt x="145997" y="30736"/>
                      </a:cubicBezTo>
                      <a:cubicBezTo>
                        <a:pt x="41066" y="40275"/>
                        <a:pt x="89764" y="38420"/>
                        <a:pt x="0" y="38420"/>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3619038" y="2592338"/>
                  <a:ext cx="1390808" cy="162370"/>
                </a:xfrm>
                <a:custGeom>
                  <a:avLst/>
                  <a:gdLst>
                    <a:gd name="connsiteX0" fmla="*/ 1390810 w 1390810"/>
                    <a:gd name="connsiteY0" fmla="*/ 0 h 162370"/>
                    <a:gd name="connsiteX1" fmla="*/ 1214078 w 1390810"/>
                    <a:gd name="connsiteY1" fmla="*/ 15368 h 162370"/>
                    <a:gd name="connsiteX2" fmla="*/ 1167973 w 1390810"/>
                    <a:gd name="connsiteY2" fmla="*/ 23052 h 162370"/>
                    <a:gd name="connsiteX3" fmla="*/ 1144921 w 1390810"/>
                    <a:gd name="connsiteY3" fmla="*/ 30736 h 162370"/>
                    <a:gd name="connsiteX4" fmla="*/ 568619 w 1390810"/>
                    <a:gd name="connsiteY4" fmla="*/ 53788 h 162370"/>
                    <a:gd name="connsiteX5" fmla="*/ 422622 w 1390810"/>
                    <a:gd name="connsiteY5" fmla="*/ 76840 h 162370"/>
                    <a:gd name="connsiteX6" fmla="*/ 376518 w 1390810"/>
                    <a:gd name="connsiteY6" fmla="*/ 92208 h 162370"/>
                    <a:gd name="connsiteX7" fmla="*/ 276626 w 1390810"/>
                    <a:gd name="connsiteY7" fmla="*/ 107576 h 162370"/>
                    <a:gd name="connsiteX8" fmla="*/ 253573 w 1390810"/>
                    <a:gd name="connsiteY8" fmla="*/ 115260 h 162370"/>
                    <a:gd name="connsiteX9" fmla="*/ 130629 w 1390810"/>
                    <a:gd name="connsiteY9" fmla="*/ 130628 h 162370"/>
                    <a:gd name="connsiteX10" fmla="*/ 76841 w 1390810"/>
                    <a:gd name="connsiteY10" fmla="*/ 145997 h 162370"/>
                    <a:gd name="connsiteX11" fmla="*/ 53789 w 1390810"/>
                    <a:gd name="connsiteY11" fmla="*/ 153681 h 162370"/>
                    <a:gd name="connsiteX12" fmla="*/ 0 w 1390810"/>
                    <a:gd name="connsiteY12" fmla="*/ 161365 h 1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810" h="162370">
                      <a:moveTo>
                        <a:pt x="1390810" y="0"/>
                      </a:moveTo>
                      <a:cubicBezTo>
                        <a:pt x="1339508" y="3946"/>
                        <a:pt x="1266913" y="8764"/>
                        <a:pt x="1214078" y="15368"/>
                      </a:cubicBezTo>
                      <a:cubicBezTo>
                        <a:pt x="1198618" y="17300"/>
                        <a:pt x="1183341" y="20491"/>
                        <a:pt x="1167973" y="23052"/>
                      </a:cubicBezTo>
                      <a:cubicBezTo>
                        <a:pt x="1160289" y="25613"/>
                        <a:pt x="1152813" y="28915"/>
                        <a:pt x="1144921" y="30736"/>
                      </a:cubicBezTo>
                      <a:cubicBezTo>
                        <a:pt x="939109" y="78231"/>
                        <a:pt x="875539" y="49066"/>
                        <a:pt x="568619" y="53788"/>
                      </a:cubicBezTo>
                      <a:cubicBezTo>
                        <a:pt x="539966" y="57881"/>
                        <a:pt x="436380" y="72254"/>
                        <a:pt x="422622" y="76840"/>
                      </a:cubicBezTo>
                      <a:cubicBezTo>
                        <a:pt x="407254" y="81963"/>
                        <a:pt x="392497" y="89545"/>
                        <a:pt x="376518" y="92208"/>
                      </a:cubicBezTo>
                      <a:cubicBezTo>
                        <a:pt x="312549" y="102869"/>
                        <a:pt x="345837" y="97689"/>
                        <a:pt x="276626" y="107576"/>
                      </a:cubicBezTo>
                      <a:cubicBezTo>
                        <a:pt x="268942" y="110137"/>
                        <a:pt x="261431" y="113296"/>
                        <a:pt x="253573" y="115260"/>
                      </a:cubicBezTo>
                      <a:cubicBezTo>
                        <a:pt x="208204" y="126602"/>
                        <a:pt x="183120" y="125856"/>
                        <a:pt x="130629" y="130628"/>
                      </a:cubicBezTo>
                      <a:cubicBezTo>
                        <a:pt x="75378" y="149047"/>
                        <a:pt x="144354" y="126708"/>
                        <a:pt x="76841" y="145997"/>
                      </a:cubicBezTo>
                      <a:cubicBezTo>
                        <a:pt x="69053" y="148222"/>
                        <a:pt x="61647" y="151717"/>
                        <a:pt x="53789" y="153681"/>
                      </a:cubicBezTo>
                      <a:cubicBezTo>
                        <a:pt x="19034" y="162370"/>
                        <a:pt x="25021" y="161365"/>
                        <a:pt x="0" y="161365"/>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reeform 84"/>
                <p:cNvSpPr/>
                <p:nvPr/>
              </p:nvSpPr>
              <p:spPr>
                <a:xfrm>
                  <a:off x="2338564" y="2820940"/>
                  <a:ext cx="1191825" cy="76200"/>
                </a:xfrm>
                <a:custGeom>
                  <a:avLst/>
                  <a:gdLst>
                    <a:gd name="connsiteX0" fmla="*/ 1383126 w 1383126"/>
                    <a:gd name="connsiteY0" fmla="*/ 0 h 116070"/>
                    <a:gd name="connsiteX1" fmla="*/ 1298602 w 1383126"/>
                    <a:gd name="connsiteY1" fmla="*/ 7684 h 116070"/>
                    <a:gd name="connsiteX2" fmla="*/ 1267866 w 1383126"/>
                    <a:gd name="connsiteY2" fmla="*/ 15368 h 116070"/>
                    <a:gd name="connsiteX3" fmla="*/ 668511 w 1383126"/>
                    <a:gd name="connsiteY3" fmla="*/ 23052 h 116070"/>
                    <a:gd name="connsiteX4" fmla="*/ 576303 w 1383126"/>
                    <a:gd name="connsiteY4" fmla="*/ 30736 h 116070"/>
                    <a:gd name="connsiteX5" fmla="*/ 545567 w 1383126"/>
                    <a:gd name="connsiteY5" fmla="*/ 38420 h 116070"/>
                    <a:gd name="connsiteX6" fmla="*/ 445674 w 1383126"/>
                    <a:gd name="connsiteY6" fmla="*/ 53788 h 116070"/>
                    <a:gd name="connsiteX7" fmla="*/ 399570 w 1383126"/>
                    <a:gd name="connsiteY7" fmla="*/ 61472 h 116070"/>
                    <a:gd name="connsiteX8" fmla="*/ 361150 w 1383126"/>
                    <a:gd name="connsiteY8" fmla="*/ 69156 h 116070"/>
                    <a:gd name="connsiteX9" fmla="*/ 222837 w 1383126"/>
                    <a:gd name="connsiteY9" fmla="*/ 76840 h 116070"/>
                    <a:gd name="connsiteX10" fmla="*/ 199785 w 1383126"/>
                    <a:gd name="connsiteY10" fmla="*/ 84524 h 116070"/>
                    <a:gd name="connsiteX11" fmla="*/ 61473 w 1383126"/>
                    <a:gd name="connsiteY11" fmla="*/ 99892 h 116070"/>
                    <a:gd name="connsiteX12" fmla="*/ 30737 w 1383126"/>
                    <a:gd name="connsiteY12" fmla="*/ 107576 h 116070"/>
                    <a:gd name="connsiteX13" fmla="*/ 0 w 1383126"/>
                    <a:gd name="connsiteY13" fmla="*/ 115260 h 11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126" h="116070">
                      <a:moveTo>
                        <a:pt x="1383126" y="0"/>
                      </a:moveTo>
                      <a:cubicBezTo>
                        <a:pt x="1354951" y="2561"/>
                        <a:pt x="1326645" y="3945"/>
                        <a:pt x="1298602" y="7684"/>
                      </a:cubicBezTo>
                      <a:cubicBezTo>
                        <a:pt x="1288134" y="9080"/>
                        <a:pt x="1278424" y="15111"/>
                        <a:pt x="1267866" y="15368"/>
                      </a:cubicBezTo>
                      <a:cubicBezTo>
                        <a:pt x="1068124" y="20240"/>
                        <a:pt x="868296" y="20491"/>
                        <a:pt x="668511" y="23052"/>
                      </a:cubicBezTo>
                      <a:cubicBezTo>
                        <a:pt x="637775" y="25613"/>
                        <a:pt x="606907" y="26910"/>
                        <a:pt x="576303" y="30736"/>
                      </a:cubicBezTo>
                      <a:cubicBezTo>
                        <a:pt x="565824" y="32046"/>
                        <a:pt x="555923" y="36349"/>
                        <a:pt x="545567" y="38420"/>
                      </a:cubicBezTo>
                      <a:cubicBezTo>
                        <a:pt x="513620" y="44809"/>
                        <a:pt x="477661" y="48867"/>
                        <a:pt x="445674" y="53788"/>
                      </a:cubicBezTo>
                      <a:cubicBezTo>
                        <a:pt x="430275" y="56157"/>
                        <a:pt x="414899" y="58685"/>
                        <a:pt x="399570" y="61472"/>
                      </a:cubicBezTo>
                      <a:cubicBezTo>
                        <a:pt x="386720" y="63808"/>
                        <a:pt x="374161" y="68025"/>
                        <a:pt x="361150" y="69156"/>
                      </a:cubicBezTo>
                      <a:cubicBezTo>
                        <a:pt x="315148" y="73156"/>
                        <a:pt x="268941" y="74279"/>
                        <a:pt x="222837" y="76840"/>
                      </a:cubicBezTo>
                      <a:cubicBezTo>
                        <a:pt x="215153" y="79401"/>
                        <a:pt x="207790" y="83292"/>
                        <a:pt x="199785" y="84524"/>
                      </a:cubicBezTo>
                      <a:cubicBezTo>
                        <a:pt x="45885" y="108201"/>
                        <a:pt x="193823" y="77834"/>
                        <a:pt x="61473" y="99892"/>
                      </a:cubicBezTo>
                      <a:cubicBezTo>
                        <a:pt x="51056" y="101628"/>
                        <a:pt x="40891" y="104675"/>
                        <a:pt x="30737" y="107576"/>
                      </a:cubicBezTo>
                      <a:cubicBezTo>
                        <a:pt x="1008" y="116070"/>
                        <a:pt x="17127" y="115260"/>
                        <a:pt x="0" y="115260"/>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3693329" y="1852110"/>
                  <a:ext cx="3396699" cy="130628"/>
                </a:xfrm>
                <a:custGeom>
                  <a:avLst/>
                  <a:gdLst>
                    <a:gd name="connsiteX0" fmla="*/ 3365607 w 3396700"/>
                    <a:gd name="connsiteY0" fmla="*/ 53788 h 130628"/>
                    <a:gd name="connsiteX1" fmla="*/ 3327187 w 3396700"/>
                    <a:gd name="connsiteY1" fmla="*/ 23052 h 130628"/>
                    <a:gd name="connsiteX2" fmla="*/ 3296451 w 3396700"/>
                    <a:gd name="connsiteY2" fmla="*/ 15368 h 130628"/>
                    <a:gd name="connsiteX3" fmla="*/ 3119718 w 3396700"/>
                    <a:gd name="connsiteY3" fmla="*/ 7684 h 130628"/>
                    <a:gd name="connsiteX4" fmla="*/ 2804672 w 3396700"/>
                    <a:gd name="connsiteY4" fmla="*/ 0 h 130628"/>
                    <a:gd name="connsiteX5" fmla="*/ 2213002 w 3396700"/>
                    <a:gd name="connsiteY5" fmla="*/ 15368 h 130628"/>
                    <a:gd name="connsiteX6" fmla="*/ 2174582 w 3396700"/>
                    <a:gd name="connsiteY6" fmla="*/ 23052 h 130628"/>
                    <a:gd name="connsiteX7" fmla="*/ 2113109 w 3396700"/>
                    <a:gd name="connsiteY7" fmla="*/ 30736 h 130628"/>
                    <a:gd name="connsiteX8" fmla="*/ 2074689 w 3396700"/>
                    <a:gd name="connsiteY8" fmla="*/ 38420 h 130628"/>
                    <a:gd name="connsiteX9" fmla="*/ 1436915 w 3396700"/>
                    <a:gd name="connsiteY9" fmla="*/ 46104 h 130628"/>
                    <a:gd name="connsiteX10" fmla="*/ 1306286 w 3396700"/>
                    <a:gd name="connsiteY10" fmla="*/ 61472 h 130628"/>
                    <a:gd name="connsiteX11" fmla="*/ 1252498 w 3396700"/>
                    <a:gd name="connsiteY11" fmla="*/ 76840 h 130628"/>
                    <a:gd name="connsiteX12" fmla="*/ 1214078 w 3396700"/>
                    <a:gd name="connsiteY12" fmla="*/ 84524 h 130628"/>
                    <a:gd name="connsiteX13" fmla="*/ 1106501 w 3396700"/>
                    <a:gd name="connsiteY13" fmla="*/ 99892 h 130628"/>
                    <a:gd name="connsiteX14" fmla="*/ 1021977 w 3396700"/>
                    <a:gd name="connsiteY14" fmla="*/ 115260 h 130628"/>
                    <a:gd name="connsiteX15" fmla="*/ 975872 w 3396700"/>
                    <a:gd name="connsiteY15" fmla="*/ 130628 h 130628"/>
                    <a:gd name="connsiteX16" fmla="*/ 729983 w 3396700"/>
                    <a:gd name="connsiteY16" fmla="*/ 122944 h 130628"/>
                    <a:gd name="connsiteX17" fmla="*/ 622407 w 3396700"/>
                    <a:gd name="connsiteY17" fmla="*/ 107576 h 130628"/>
                    <a:gd name="connsiteX18" fmla="*/ 361150 w 3396700"/>
                    <a:gd name="connsiteY18" fmla="*/ 92208 h 130628"/>
                    <a:gd name="connsiteX19" fmla="*/ 291994 w 3396700"/>
                    <a:gd name="connsiteY19" fmla="*/ 76840 h 130628"/>
                    <a:gd name="connsiteX20" fmla="*/ 184417 w 3396700"/>
                    <a:gd name="connsiteY20" fmla="*/ 84524 h 130628"/>
                    <a:gd name="connsiteX21" fmla="*/ 138313 w 3396700"/>
                    <a:gd name="connsiteY21" fmla="*/ 99892 h 130628"/>
                    <a:gd name="connsiteX22" fmla="*/ 0 w 3396700"/>
                    <a:gd name="connsiteY22" fmla="*/ 107576 h 13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96700" h="130628">
                      <a:moveTo>
                        <a:pt x="3365607" y="53788"/>
                      </a:moveTo>
                      <a:cubicBezTo>
                        <a:pt x="3290246" y="28668"/>
                        <a:pt x="3396700" y="69394"/>
                        <a:pt x="3327187" y="23052"/>
                      </a:cubicBezTo>
                      <a:cubicBezTo>
                        <a:pt x="3318400" y="17194"/>
                        <a:pt x="3306983" y="16148"/>
                        <a:pt x="3296451" y="15368"/>
                      </a:cubicBezTo>
                      <a:cubicBezTo>
                        <a:pt x="3237645" y="11012"/>
                        <a:pt x="3178656" y="9526"/>
                        <a:pt x="3119718" y="7684"/>
                      </a:cubicBezTo>
                      <a:lnTo>
                        <a:pt x="2804672" y="0"/>
                      </a:lnTo>
                      <a:lnTo>
                        <a:pt x="2213002" y="15368"/>
                      </a:lnTo>
                      <a:cubicBezTo>
                        <a:pt x="2199960" y="16054"/>
                        <a:pt x="2187490" y="21066"/>
                        <a:pt x="2174582" y="23052"/>
                      </a:cubicBezTo>
                      <a:cubicBezTo>
                        <a:pt x="2154172" y="26192"/>
                        <a:pt x="2133519" y="27596"/>
                        <a:pt x="2113109" y="30736"/>
                      </a:cubicBezTo>
                      <a:cubicBezTo>
                        <a:pt x="2100201" y="32722"/>
                        <a:pt x="2087746" y="38123"/>
                        <a:pt x="2074689" y="38420"/>
                      </a:cubicBezTo>
                      <a:cubicBezTo>
                        <a:pt x="1862137" y="43251"/>
                        <a:pt x="1649506" y="43543"/>
                        <a:pt x="1436915" y="46104"/>
                      </a:cubicBezTo>
                      <a:cubicBezTo>
                        <a:pt x="1377938" y="51465"/>
                        <a:pt x="1357682" y="51193"/>
                        <a:pt x="1306286" y="61472"/>
                      </a:cubicBezTo>
                      <a:cubicBezTo>
                        <a:pt x="1234421" y="75845"/>
                        <a:pt x="1311086" y="62193"/>
                        <a:pt x="1252498" y="76840"/>
                      </a:cubicBezTo>
                      <a:cubicBezTo>
                        <a:pt x="1239828" y="80008"/>
                        <a:pt x="1226928" y="82188"/>
                        <a:pt x="1214078" y="84524"/>
                      </a:cubicBezTo>
                      <a:cubicBezTo>
                        <a:pt x="1146854" y="96746"/>
                        <a:pt x="1184427" y="88760"/>
                        <a:pt x="1106501" y="99892"/>
                      </a:cubicBezTo>
                      <a:cubicBezTo>
                        <a:pt x="1094200" y="101649"/>
                        <a:pt x="1036539" y="111289"/>
                        <a:pt x="1021977" y="115260"/>
                      </a:cubicBezTo>
                      <a:cubicBezTo>
                        <a:pt x="1006348" y="119522"/>
                        <a:pt x="975872" y="130628"/>
                        <a:pt x="975872" y="130628"/>
                      </a:cubicBezTo>
                      <a:lnTo>
                        <a:pt x="729983" y="122944"/>
                      </a:lnTo>
                      <a:cubicBezTo>
                        <a:pt x="482415" y="111155"/>
                        <a:pt x="743848" y="122756"/>
                        <a:pt x="622407" y="107576"/>
                      </a:cubicBezTo>
                      <a:cubicBezTo>
                        <a:pt x="551730" y="98741"/>
                        <a:pt x="418824" y="94830"/>
                        <a:pt x="361150" y="92208"/>
                      </a:cubicBezTo>
                      <a:cubicBezTo>
                        <a:pt x="349296" y="89244"/>
                        <a:pt x="301749" y="76840"/>
                        <a:pt x="291994" y="76840"/>
                      </a:cubicBezTo>
                      <a:cubicBezTo>
                        <a:pt x="256044" y="76840"/>
                        <a:pt x="220276" y="81963"/>
                        <a:pt x="184417" y="84524"/>
                      </a:cubicBezTo>
                      <a:lnTo>
                        <a:pt x="138313" y="99892"/>
                      </a:lnTo>
                      <a:cubicBezTo>
                        <a:pt x="78812" y="119726"/>
                        <a:pt x="123361" y="107576"/>
                        <a:pt x="0" y="107576"/>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2264267" y="2363739"/>
                  <a:ext cx="1285299" cy="152401"/>
                </a:xfrm>
                <a:custGeom>
                  <a:avLst/>
                  <a:gdLst>
                    <a:gd name="connsiteX0" fmla="*/ 1490702 w 1490702"/>
                    <a:gd name="connsiteY0" fmla="*/ 0 h 146442"/>
                    <a:gd name="connsiteX1" fmla="*/ 1091132 w 1490702"/>
                    <a:gd name="connsiteY1" fmla="*/ 15368 h 146442"/>
                    <a:gd name="connsiteX2" fmla="*/ 968188 w 1490702"/>
                    <a:gd name="connsiteY2" fmla="*/ 23052 h 146442"/>
                    <a:gd name="connsiteX3" fmla="*/ 937452 w 1490702"/>
                    <a:gd name="connsiteY3" fmla="*/ 30736 h 146442"/>
                    <a:gd name="connsiteX4" fmla="*/ 868295 w 1490702"/>
                    <a:gd name="connsiteY4" fmla="*/ 46105 h 146442"/>
                    <a:gd name="connsiteX5" fmla="*/ 822191 w 1490702"/>
                    <a:gd name="connsiteY5" fmla="*/ 61473 h 146442"/>
                    <a:gd name="connsiteX6" fmla="*/ 776087 w 1490702"/>
                    <a:gd name="connsiteY6" fmla="*/ 84525 h 146442"/>
                    <a:gd name="connsiteX7" fmla="*/ 729983 w 1490702"/>
                    <a:gd name="connsiteY7" fmla="*/ 107577 h 146442"/>
                    <a:gd name="connsiteX8" fmla="*/ 591670 w 1490702"/>
                    <a:gd name="connsiteY8" fmla="*/ 122945 h 146442"/>
                    <a:gd name="connsiteX9" fmla="*/ 299677 w 1490702"/>
                    <a:gd name="connsiteY9" fmla="*/ 130629 h 146442"/>
                    <a:gd name="connsiteX10" fmla="*/ 207469 w 1490702"/>
                    <a:gd name="connsiteY10" fmla="*/ 138313 h 146442"/>
                    <a:gd name="connsiteX11" fmla="*/ 0 w 1490702"/>
                    <a:gd name="connsiteY11" fmla="*/ 145997 h 14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0702" h="146442">
                      <a:moveTo>
                        <a:pt x="1490702" y="0"/>
                      </a:moveTo>
                      <a:cubicBezTo>
                        <a:pt x="1324533" y="27695"/>
                        <a:pt x="1489056" y="2532"/>
                        <a:pt x="1091132" y="15368"/>
                      </a:cubicBezTo>
                      <a:cubicBezTo>
                        <a:pt x="1050092" y="16692"/>
                        <a:pt x="1009169" y="20491"/>
                        <a:pt x="968188" y="23052"/>
                      </a:cubicBezTo>
                      <a:cubicBezTo>
                        <a:pt x="957943" y="25613"/>
                        <a:pt x="947761" y="28445"/>
                        <a:pt x="937452" y="30736"/>
                      </a:cubicBezTo>
                      <a:cubicBezTo>
                        <a:pt x="909264" y="37000"/>
                        <a:pt x="895055" y="38077"/>
                        <a:pt x="868295" y="46105"/>
                      </a:cubicBezTo>
                      <a:cubicBezTo>
                        <a:pt x="852779" y="50760"/>
                        <a:pt x="835670" y="52487"/>
                        <a:pt x="822191" y="61473"/>
                      </a:cubicBezTo>
                      <a:cubicBezTo>
                        <a:pt x="756127" y="105516"/>
                        <a:pt x="839713" y="52712"/>
                        <a:pt x="776087" y="84525"/>
                      </a:cubicBezTo>
                      <a:cubicBezTo>
                        <a:pt x="745866" y="99635"/>
                        <a:pt x="762173" y="101139"/>
                        <a:pt x="729983" y="107577"/>
                      </a:cubicBezTo>
                      <a:cubicBezTo>
                        <a:pt x="698212" y="113931"/>
                        <a:pt x="616092" y="121948"/>
                        <a:pt x="591670" y="122945"/>
                      </a:cubicBezTo>
                      <a:cubicBezTo>
                        <a:pt x="494386" y="126916"/>
                        <a:pt x="397008" y="128068"/>
                        <a:pt x="299677" y="130629"/>
                      </a:cubicBezTo>
                      <a:cubicBezTo>
                        <a:pt x="268941" y="133190"/>
                        <a:pt x="238261" y="136553"/>
                        <a:pt x="207469" y="138313"/>
                      </a:cubicBezTo>
                      <a:cubicBezTo>
                        <a:pt x="65211" y="146442"/>
                        <a:pt x="81934" y="145997"/>
                        <a:pt x="0" y="145997"/>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p:cNvSpPr/>
                <p:nvPr/>
              </p:nvSpPr>
              <p:spPr>
                <a:xfrm>
                  <a:off x="2186955" y="1957786"/>
                  <a:ext cx="1459962" cy="177738"/>
                </a:xfrm>
                <a:custGeom>
                  <a:avLst/>
                  <a:gdLst>
                    <a:gd name="connsiteX0" fmla="*/ 1459966 w 1459966"/>
                    <a:gd name="connsiteY0" fmla="*/ 0 h 177738"/>
                    <a:gd name="connsiteX1" fmla="*/ 1337022 w 1459966"/>
                    <a:gd name="connsiteY1" fmla="*/ 7684 h 177738"/>
                    <a:gd name="connsiteX2" fmla="*/ 1068080 w 1459966"/>
                    <a:gd name="connsiteY2" fmla="*/ 15368 h 177738"/>
                    <a:gd name="connsiteX3" fmla="*/ 875980 w 1459966"/>
                    <a:gd name="connsiteY3" fmla="*/ 23052 h 177738"/>
                    <a:gd name="connsiteX4" fmla="*/ 829875 w 1459966"/>
                    <a:gd name="connsiteY4" fmla="*/ 38420 h 177738"/>
                    <a:gd name="connsiteX5" fmla="*/ 699247 w 1459966"/>
                    <a:gd name="connsiteY5" fmla="*/ 53788 h 177738"/>
                    <a:gd name="connsiteX6" fmla="*/ 614722 w 1459966"/>
                    <a:gd name="connsiteY6" fmla="*/ 76841 h 177738"/>
                    <a:gd name="connsiteX7" fmla="*/ 576302 w 1459966"/>
                    <a:gd name="connsiteY7" fmla="*/ 84525 h 177738"/>
                    <a:gd name="connsiteX8" fmla="*/ 507146 w 1459966"/>
                    <a:gd name="connsiteY8" fmla="*/ 107577 h 177738"/>
                    <a:gd name="connsiteX9" fmla="*/ 484094 w 1459966"/>
                    <a:gd name="connsiteY9" fmla="*/ 115261 h 177738"/>
                    <a:gd name="connsiteX10" fmla="*/ 330413 w 1459966"/>
                    <a:gd name="connsiteY10" fmla="*/ 122945 h 177738"/>
                    <a:gd name="connsiteX11" fmla="*/ 299677 w 1459966"/>
                    <a:gd name="connsiteY11" fmla="*/ 130629 h 177738"/>
                    <a:gd name="connsiteX12" fmla="*/ 261257 w 1459966"/>
                    <a:gd name="connsiteY12" fmla="*/ 138313 h 177738"/>
                    <a:gd name="connsiteX13" fmla="*/ 161364 w 1459966"/>
                    <a:gd name="connsiteY13" fmla="*/ 161365 h 177738"/>
                    <a:gd name="connsiteX14" fmla="*/ 53788 w 1459966"/>
                    <a:gd name="connsiteY14" fmla="*/ 169049 h 177738"/>
                    <a:gd name="connsiteX15" fmla="*/ 0 w 1459966"/>
                    <a:gd name="connsiteY15" fmla="*/ 176733 h 17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9966" h="177738">
                      <a:moveTo>
                        <a:pt x="1459966" y="0"/>
                      </a:moveTo>
                      <a:cubicBezTo>
                        <a:pt x="1418985" y="2561"/>
                        <a:pt x="1378052" y="6075"/>
                        <a:pt x="1337022" y="7684"/>
                      </a:cubicBezTo>
                      <a:cubicBezTo>
                        <a:pt x="1247407" y="11198"/>
                        <a:pt x="1157714" y="12380"/>
                        <a:pt x="1068080" y="15368"/>
                      </a:cubicBezTo>
                      <a:lnTo>
                        <a:pt x="875980" y="23052"/>
                      </a:lnTo>
                      <a:lnTo>
                        <a:pt x="829875" y="38420"/>
                      </a:lnTo>
                      <a:cubicBezTo>
                        <a:pt x="772717" y="57472"/>
                        <a:pt x="814907" y="45527"/>
                        <a:pt x="699247" y="53788"/>
                      </a:cubicBezTo>
                      <a:cubicBezTo>
                        <a:pt x="666124" y="64831"/>
                        <a:pt x="658064" y="68173"/>
                        <a:pt x="614722" y="76841"/>
                      </a:cubicBezTo>
                      <a:cubicBezTo>
                        <a:pt x="601915" y="79402"/>
                        <a:pt x="588902" y="81089"/>
                        <a:pt x="576302" y="84525"/>
                      </a:cubicBezTo>
                      <a:lnTo>
                        <a:pt x="507146" y="107577"/>
                      </a:lnTo>
                      <a:cubicBezTo>
                        <a:pt x="499462" y="110138"/>
                        <a:pt x="492184" y="114857"/>
                        <a:pt x="484094" y="115261"/>
                      </a:cubicBezTo>
                      <a:lnTo>
                        <a:pt x="330413" y="122945"/>
                      </a:lnTo>
                      <a:cubicBezTo>
                        <a:pt x="320168" y="125506"/>
                        <a:pt x="309986" y="128338"/>
                        <a:pt x="299677" y="130629"/>
                      </a:cubicBezTo>
                      <a:cubicBezTo>
                        <a:pt x="286928" y="133462"/>
                        <a:pt x="273927" y="135145"/>
                        <a:pt x="261257" y="138313"/>
                      </a:cubicBezTo>
                      <a:cubicBezTo>
                        <a:pt x="210031" y="151119"/>
                        <a:pt x="257091" y="154527"/>
                        <a:pt x="161364" y="161365"/>
                      </a:cubicBezTo>
                      <a:lnTo>
                        <a:pt x="53788" y="169049"/>
                      </a:lnTo>
                      <a:cubicBezTo>
                        <a:pt x="10345" y="177738"/>
                        <a:pt x="28428" y="176733"/>
                        <a:pt x="0" y="176733"/>
                      </a:cubicBezTo>
                    </a:path>
                  </a:pathLst>
                </a:cu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2216203" y="1650826"/>
                  <a:ext cx="4876800" cy="233373"/>
                </a:xfrm>
                <a:custGeom>
                  <a:avLst/>
                  <a:gdLst>
                    <a:gd name="connsiteX0" fmla="*/ 0 w 4803354"/>
                    <a:gd name="connsiteY0" fmla="*/ 233373 h 233373"/>
                    <a:gd name="connsiteX1" fmla="*/ 683046 w 4803354"/>
                    <a:gd name="connsiteY1" fmla="*/ 222356 h 233373"/>
                    <a:gd name="connsiteX2" fmla="*/ 1024569 w 4803354"/>
                    <a:gd name="connsiteY2" fmla="*/ 189305 h 233373"/>
                    <a:gd name="connsiteX3" fmla="*/ 1167788 w 4803354"/>
                    <a:gd name="connsiteY3" fmla="*/ 178289 h 233373"/>
                    <a:gd name="connsiteX4" fmla="*/ 2467778 w 4803354"/>
                    <a:gd name="connsiteY4" fmla="*/ 156255 h 233373"/>
                    <a:gd name="connsiteX5" fmla="*/ 2577947 w 4803354"/>
                    <a:gd name="connsiteY5" fmla="*/ 145238 h 233373"/>
                    <a:gd name="connsiteX6" fmla="*/ 2985571 w 4803354"/>
                    <a:gd name="connsiteY6" fmla="*/ 123204 h 233373"/>
                    <a:gd name="connsiteX7" fmla="*/ 3227942 w 4803354"/>
                    <a:gd name="connsiteY7" fmla="*/ 101171 h 233373"/>
                    <a:gd name="connsiteX8" fmla="*/ 3558448 w 4803354"/>
                    <a:gd name="connsiteY8" fmla="*/ 68120 h 233373"/>
                    <a:gd name="connsiteX9" fmla="*/ 3701667 w 4803354"/>
                    <a:gd name="connsiteY9" fmla="*/ 57103 h 233373"/>
                    <a:gd name="connsiteX10" fmla="*/ 3833870 w 4803354"/>
                    <a:gd name="connsiteY10" fmla="*/ 35069 h 233373"/>
                    <a:gd name="connsiteX11" fmla="*/ 3922005 w 4803354"/>
                    <a:gd name="connsiteY11" fmla="*/ 24052 h 233373"/>
                    <a:gd name="connsiteX12" fmla="*/ 4120308 w 4803354"/>
                    <a:gd name="connsiteY12" fmla="*/ 13036 h 233373"/>
                    <a:gd name="connsiteX13" fmla="*/ 4803354 w 4803354"/>
                    <a:gd name="connsiteY13" fmla="*/ 2019 h 23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3354" h="233373">
                      <a:moveTo>
                        <a:pt x="0" y="233373"/>
                      </a:moveTo>
                      <a:lnTo>
                        <a:pt x="683046" y="222356"/>
                      </a:lnTo>
                      <a:cubicBezTo>
                        <a:pt x="967074" y="212331"/>
                        <a:pt x="851908" y="205748"/>
                        <a:pt x="1024569" y="189305"/>
                      </a:cubicBezTo>
                      <a:cubicBezTo>
                        <a:pt x="1072234" y="184766"/>
                        <a:pt x="1120048" y="181961"/>
                        <a:pt x="1167788" y="178289"/>
                      </a:cubicBezTo>
                      <a:cubicBezTo>
                        <a:pt x="1602303" y="33446"/>
                        <a:pt x="1159797" y="177183"/>
                        <a:pt x="2467778" y="156255"/>
                      </a:cubicBezTo>
                      <a:cubicBezTo>
                        <a:pt x="2504679" y="155665"/>
                        <a:pt x="2541105" y="147405"/>
                        <a:pt x="2577947" y="145238"/>
                      </a:cubicBezTo>
                      <a:cubicBezTo>
                        <a:pt x="2950223" y="123339"/>
                        <a:pt x="2721815" y="145811"/>
                        <a:pt x="2985571" y="123204"/>
                      </a:cubicBezTo>
                      <a:lnTo>
                        <a:pt x="3227942" y="101171"/>
                      </a:lnTo>
                      <a:cubicBezTo>
                        <a:pt x="3355444" y="58670"/>
                        <a:pt x="3248304" y="91381"/>
                        <a:pt x="3558448" y="68120"/>
                      </a:cubicBezTo>
                      <a:lnTo>
                        <a:pt x="3701667" y="57103"/>
                      </a:lnTo>
                      <a:cubicBezTo>
                        <a:pt x="3772360" y="42964"/>
                        <a:pt x="3751881" y="46001"/>
                        <a:pt x="3833870" y="35069"/>
                      </a:cubicBezTo>
                      <a:cubicBezTo>
                        <a:pt x="3863217" y="31156"/>
                        <a:pt x="3892485" y="26323"/>
                        <a:pt x="3922005" y="24052"/>
                      </a:cubicBezTo>
                      <a:cubicBezTo>
                        <a:pt x="3988013" y="18975"/>
                        <a:pt x="4054144" y="15317"/>
                        <a:pt x="4120308" y="13036"/>
                      </a:cubicBezTo>
                      <a:cubicBezTo>
                        <a:pt x="4498369" y="0"/>
                        <a:pt x="4492879" y="2019"/>
                        <a:pt x="4803354" y="2019"/>
                      </a:cubicBezTo>
                    </a:path>
                  </a:pathLst>
                </a:custGeom>
                <a:ln w="476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1" name="TextBox 60"/>
              <p:cNvSpPr txBox="1"/>
              <p:nvPr/>
            </p:nvSpPr>
            <p:spPr>
              <a:xfrm>
                <a:off x="2996026" y="-403606"/>
                <a:ext cx="1237129" cy="244752"/>
              </a:xfrm>
              <a:prstGeom prst="rect">
                <a:avLst/>
              </a:prstGeom>
              <a:noFill/>
            </p:spPr>
            <p:txBody>
              <a:bodyPr wrap="square" rtlCol="0">
                <a:spAutoFit/>
              </a:bodyPr>
              <a:lstStyle/>
              <a:p>
                <a:r>
                  <a:rPr lang="en-US" sz="1600" dirty="0" smtClean="0">
                    <a:latin typeface="Calibri" pitchFamily="34" charset="0"/>
                  </a:rPr>
                  <a:t>50</a:t>
                </a:r>
                <a:endParaRPr lang="en-US" sz="1600" dirty="0">
                  <a:latin typeface="Calibri" pitchFamily="34" charset="0"/>
                </a:endParaRPr>
              </a:p>
            </p:txBody>
          </p:sp>
        </p:grpSp>
        <p:cxnSp>
          <p:nvCxnSpPr>
            <p:cNvPr id="50" name="Straight Connector 49"/>
            <p:cNvCxnSpPr/>
            <p:nvPr/>
          </p:nvCxnSpPr>
          <p:spPr>
            <a:xfrm>
              <a:off x="3442510" y="1676014"/>
              <a:ext cx="2718564" cy="386"/>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6150491" y="913699"/>
              <a:ext cx="0" cy="7620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452348" y="913699"/>
              <a:ext cx="0" cy="7620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rot="16200000">
              <a:off x="3000725" y="1197564"/>
              <a:ext cx="432689" cy="166669"/>
            </a:xfrm>
            <a:prstGeom prst="rect">
              <a:avLst/>
            </a:prstGeom>
            <a:noFill/>
          </p:spPr>
          <p:txBody>
            <a:bodyPr wrap="square" rtlCol="0">
              <a:spAutoFit/>
            </a:bodyPr>
            <a:lstStyle/>
            <a:p>
              <a:r>
                <a:rPr lang="en-US" sz="1400" dirty="0" smtClean="0">
                  <a:solidFill>
                    <a:schemeClr val="bg1">
                      <a:lumMod val="50000"/>
                    </a:schemeClr>
                  </a:solidFill>
                  <a:latin typeface="Times New Roman" panose="02020603050405020304" pitchFamily="18" charset="0"/>
                  <a:cs typeface="Times New Roman" panose="02020603050405020304" pitchFamily="18" charset="0"/>
                </a:rPr>
                <a:t>Depth (m)</a:t>
              </a:r>
              <a:endParaRPr lang="en-US" sz="1400"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54" name="TextBox 53"/>
            <p:cNvSpPr txBox="1"/>
            <p:nvPr/>
          </p:nvSpPr>
          <p:spPr>
            <a:xfrm>
              <a:off x="3205782" y="1595976"/>
              <a:ext cx="668945" cy="12231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350</a:t>
              </a:r>
              <a:endParaRPr lang="en-US" sz="1600" dirty="0">
                <a:latin typeface="Times New Roman" panose="02020603050405020304" pitchFamily="18" charset="0"/>
                <a:cs typeface="Times New Roman" panose="02020603050405020304" pitchFamily="18" charset="0"/>
              </a:endParaRPr>
            </a:p>
          </p:txBody>
        </p:sp>
        <p:sp>
          <p:nvSpPr>
            <p:cNvPr id="55" name="TextBox 54"/>
            <p:cNvSpPr txBox="1"/>
            <p:nvPr/>
          </p:nvSpPr>
          <p:spPr>
            <a:xfrm>
              <a:off x="3323635" y="877150"/>
              <a:ext cx="668945" cy="122314"/>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0</a:t>
              </a:r>
              <a:endParaRPr lang="en-US" sz="1600" dirty="0">
                <a:latin typeface="Times New Roman" panose="02020603050405020304" pitchFamily="18" charset="0"/>
                <a:cs typeface="Times New Roman" panose="02020603050405020304" pitchFamily="18" charset="0"/>
              </a:endParaRPr>
            </a:p>
          </p:txBody>
        </p:sp>
        <p:sp>
          <p:nvSpPr>
            <p:cNvPr id="56" name="Freeform 55"/>
            <p:cNvSpPr/>
            <p:nvPr/>
          </p:nvSpPr>
          <p:spPr>
            <a:xfrm>
              <a:off x="3658108" y="995080"/>
              <a:ext cx="207396" cy="53761"/>
            </a:xfrm>
            <a:custGeom>
              <a:avLst/>
              <a:gdLst>
                <a:gd name="connsiteX0" fmla="*/ 12807 w 373957"/>
                <a:gd name="connsiteY0" fmla="*/ 84524 h 107576"/>
                <a:gd name="connsiteX1" fmla="*/ 20491 w 373957"/>
                <a:gd name="connsiteY1" fmla="*/ 61472 h 107576"/>
                <a:gd name="connsiteX2" fmla="*/ 58912 w 373957"/>
                <a:gd name="connsiteY2" fmla="*/ 38420 h 107576"/>
                <a:gd name="connsiteX3" fmla="*/ 89648 w 373957"/>
                <a:gd name="connsiteY3" fmla="*/ 15368 h 107576"/>
                <a:gd name="connsiteX4" fmla="*/ 120384 w 373957"/>
                <a:gd name="connsiteY4" fmla="*/ 7684 h 107576"/>
                <a:gd name="connsiteX5" fmla="*/ 143436 w 373957"/>
                <a:gd name="connsiteY5" fmla="*/ 0 h 107576"/>
                <a:gd name="connsiteX6" fmla="*/ 289433 w 373957"/>
                <a:gd name="connsiteY6" fmla="*/ 15368 h 107576"/>
                <a:gd name="connsiteX7" fmla="*/ 335537 w 373957"/>
                <a:gd name="connsiteY7" fmla="*/ 30736 h 107576"/>
                <a:gd name="connsiteX8" fmla="*/ 350905 w 373957"/>
                <a:gd name="connsiteY8" fmla="*/ 53788 h 107576"/>
                <a:gd name="connsiteX9" fmla="*/ 373957 w 373957"/>
                <a:gd name="connsiteY9" fmla="*/ 76840 h 107576"/>
                <a:gd name="connsiteX10" fmla="*/ 350905 w 373957"/>
                <a:gd name="connsiteY10" fmla="*/ 92208 h 107576"/>
                <a:gd name="connsiteX11" fmla="*/ 289433 w 373957"/>
                <a:gd name="connsiteY11" fmla="*/ 53788 h 107576"/>
                <a:gd name="connsiteX12" fmla="*/ 266381 w 373957"/>
                <a:gd name="connsiteY12" fmla="*/ 46104 h 107576"/>
                <a:gd name="connsiteX13" fmla="*/ 243328 w 373957"/>
                <a:gd name="connsiteY13" fmla="*/ 38420 h 107576"/>
                <a:gd name="connsiteX14" fmla="*/ 220276 w 373957"/>
                <a:gd name="connsiteY14" fmla="*/ 46104 h 107576"/>
                <a:gd name="connsiteX15" fmla="*/ 181856 w 373957"/>
                <a:gd name="connsiteY15" fmla="*/ 84524 h 107576"/>
                <a:gd name="connsiteX16" fmla="*/ 120384 w 373957"/>
                <a:gd name="connsiteY16" fmla="*/ 99892 h 107576"/>
                <a:gd name="connsiteX17" fmla="*/ 97332 w 373957"/>
                <a:gd name="connsiteY17" fmla="*/ 107576 h 107576"/>
                <a:gd name="connsiteX18" fmla="*/ 12807 w 373957"/>
                <a:gd name="connsiteY18" fmla="*/ 84524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957" h="107576">
                  <a:moveTo>
                    <a:pt x="12807" y="84524"/>
                  </a:moveTo>
                  <a:cubicBezTo>
                    <a:pt x="0" y="76840"/>
                    <a:pt x="16324" y="68417"/>
                    <a:pt x="20491" y="61472"/>
                  </a:cubicBezTo>
                  <a:cubicBezTo>
                    <a:pt x="31039" y="43893"/>
                    <a:pt x="40780" y="44464"/>
                    <a:pt x="58912" y="38420"/>
                  </a:cubicBezTo>
                  <a:cubicBezTo>
                    <a:pt x="69157" y="30736"/>
                    <a:pt x="78193" y="21095"/>
                    <a:pt x="89648" y="15368"/>
                  </a:cubicBezTo>
                  <a:cubicBezTo>
                    <a:pt x="99094" y="10645"/>
                    <a:pt x="110230" y="10585"/>
                    <a:pt x="120384" y="7684"/>
                  </a:cubicBezTo>
                  <a:cubicBezTo>
                    <a:pt x="128172" y="5459"/>
                    <a:pt x="135752" y="2561"/>
                    <a:pt x="143436" y="0"/>
                  </a:cubicBezTo>
                  <a:cubicBezTo>
                    <a:pt x="168071" y="2053"/>
                    <a:pt x="255391" y="7512"/>
                    <a:pt x="289433" y="15368"/>
                  </a:cubicBezTo>
                  <a:cubicBezTo>
                    <a:pt x="305217" y="19011"/>
                    <a:pt x="335537" y="30736"/>
                    <a:pt x="335537" y="30736"/>
                  </a:cubicBezTo>
                  <a:cubicBezTo>
                    <a:pt x="340660" y="38420"/>
                    <a:pt x="344993" y="46693"/>
                    <a:pt x="350905" y="53788"/>
                  </a:cubicBezTo>
                  <a:cubicBezTo>
                    <a:pt x="357862" y="62136"/>
                    <a:pt x="373957" y="65973"/>
                    <a:pt x="373957" y="76840"/>
                  </a:cubicBezTo>
                  <a:cubicBezTo>
                    <a:pt x="373957" y="86075"/>
                    <a:pt x="358589" y="87085"/>
                    <a:pt x="350905" y="92208"/>
                  </a:cubicBezTo>
                  <a:cubicBezTo>
                    <a:pt x="326551" y="55677"/>
                    <a:pt x="344298" y="72076"/>
                    <a:pt x="289433" y="53788"/>
                  </a:cubicBezTo>
                  <a:lnTo>
                    <a:pt x="266381" y="46104"/>
                  </a:lnTo>
                  <a:lnTo>
                    <a:pt x="243328" y="38420"/>
                  </a:lnTo>
                  <a:cubicBezTo>
                    <a:pt x="235644" y="40981"/>
                    <a:pt x="226601" y="41044"/>
                    <a:pt x="220276" y="46104"/>
                  </a:cubicBezTo>
                  <a:cubicBezTo>
                    <a:pt x="169049" y="87085"/>
                    <a:pt x="243328" y="53788"/>
                    <a:pt x="181856" y="84524"/>
                  </a:cubicBezTo>
                  <a:cubicBezTo>
                    <a:pt x="164291" y="93306"/>
                    <a:pt x="137920" y="95508"/>
                    <a:pt x="120384" y="99892"/>
                  </a:cubicBezTo>
                  <a:cubicBezTo>
                    <a:pt x="112526" y="101856"/>
                    <a:pt x="105016" y="105015"/>
                    <a:pt x="97332" y="107576"/>
                  </a:cubicBezTo>
                  <a:cubicBezTo>
                    <a:pt x="7103" y="99373"/>
                    <a:pt x="25614" y="92208"/>
                    <a:pt x="12807" y="84524"/>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802068" y="1061001"/>
              <a:ext cx="173667" cy="34615"/>
            </a:xfrm>
            <a:custGeom>
              <a:avLst/>
              <a:gdLst>
                <a:gd name="connsiteX0" fmla="*/ 22173 w 313141"/>
                <a:gd name="connsiteY0" fmla="*/ 0 h 69264"/>
                <a:gd name="connsiteX1" fmla="*/ 160485 w 313141"/>
                <a:gd name="connsiteY1" fmla="*/ 7684 h 69264"/>
                <a:gd name="connsiteX2" fmla="*/ 229642 w 313141"/>
                <a:gd name="connsiteY2" fmla="*/ 7684 h 69264"/>
                <a:gd name="connsiteX3" fmla="*/ 291114 w 313141"/>
                <a:gd name="connsiteY3" fmla="*/ 15368 h 69264"/>
                <a:gd name="connsiteX4" fmla="*/ 306482 w 313141"/>
                <a:gd name="connsiteY4" fmla="*/ 30737 h 69264"/>
                <a:gd name="connsiteX5" fmla="*/ 237326 w 313141"/>
                <a:gd name="connsiteY5" fmla="*/ 38421 h 69264"/>
                <a:gd name="connsiteX6" fmla="*/ 221957 w 313141"/>
                <a:gd name="connsiteY6" fmla="*/ 53789 h 69264"/>
                <a:gd name="connsiteX7" fmla="*/ 145117 w 313141"/>
                <a:gd name="connsiteY7" fmla="*/ 53789 h 69264"/>
                <a:gd name="connsiteX8" fmla="*/ 122065 w 313141"/>
                <a:gd name="connsiteY8" fmla="*/ 46105 h 69264"/>
                <a:gd name="connsiteX9" fmla="*/ 60593 w 313141"/>
                <a:gd name="connsiteY9" fmla="*/ 30737 h 69264"/>
                <a:gd name="connsiteX10" fmla="*/ 14489 w 313141"/>
                <a:gd name="connsiteY10" fmla="*/ 15368 h 69264"/>
                <a:gd name="connsiteX11" fmla="*/ 22173 w 313141"/>
                <a:gd name="connsiteY11" fmla="*/ 0 h 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41" h="69264">
                  <a:moveTo>
                    <a:pt x="22173" y="0"/>
                  </a:moveTo>
                  <a:cubicBezTo>
                    <a:pt x="68277" y="2561"/>
                    <a:pt x="114518" y="3306"/>
                    <a:pt x="160485" y="7684"/>
                  </a:cubicBezTo>
                  <a:cubicBezTo>
                    <a:pt x="232712" y="14563"/>
                    <a:pt x="109388" y="27726"/>
                    <a:pt x="229642" y="7684"/>
                  </a:cubicBezTo>
                  <a:cubicBezTo>
                    <a:pt x="250133" y="10245"/>
                    <a:pt x="271335" y="9434"/>
                    <a:pt x="291114" y="15368"/>
                  </a:cubicBezTo>
                  <a:cubicBezTo>
                    <a:pt x="298053" y="17450"/>
                    <a:pt x="313141" y="27883"/>
                    <a:pt x="306482" y="30737"/>
                  </a:cubicBezTo>
                  <a:cubicBezTo>
                    <a:pt x="285164" y="39874"/>
                    <a:pt x="260378" y="35860"/>
                    <a:pt x="237326" y="38421"/>
                  </a:cubicBezTo>
                  <a:cubicBezTo>
                    <a:pt x="232203" y="43544"/>
                    <a:pt x="228169" y="50062"/>
                    <a:pt x="221957" y="53789"/>
                  </a:cubicBezTo>
                  <a:cubicBezTo>
                    <a:pt x="196165" y="69264"/>
                    <a:pt x="174629" y="58005"/>
                    <a:pt x="145117" y="53789"/>
                  </a:cubicBezTo>
                  <a:cubicBezTo>
                    <a:pt x="137433" y="51228"/>
                    <a:pt x="129879" y="48236"/>
                    <a:pt x="122065" y="46105"/>
                  </a:cubicBezTo>
                  <a:cubicBezTo>
                    <a:pt x="101688" y="40548"/>
                    <a:pt x="80630" y="37417"/>
                    <a:pt x="60593" y="30737"/>
                  </a:cubicBezTo>
                  <a:cubicBezTo>
                    <a:pt x="45225" y="25614"/>
                    <a:pt x="0" y="22613"/>
                    <a:pt x="14489" y="15368"/>
                  </a:cubicBezTo>
                  <a:lnTo>
                    <a:pt x="22173" y="0"/>
                  </a:ln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581400" y="990600"/>
              <a:ext cx="49718" cy="45194"/>
            </a:xfrm>
            <a:custGeom>
              <a:avLst/>
              <a:gdLst>
                <a:gd name="connsiteX0" fmla="*/ 12807 w 89647"/>
                <a:gd name="connsiteY0" fmla="*/ 2561 h 90433"/>
                <a:gd name="connsiteX1" fmla="*/ 89647 w 89647"/>
                <a:gd name="connsiteY1" fmla="*/ 25613 h 90433"/>
                <a:gd name="connsiteX2" fmla="*/ 12807 w 89647"/>
                <a:gd name="connsiteY2" fmla="*/ 40981 h 90433"/>
                <a:gd name="connsiteX3" fmla="*/ 12807 w 89647"/>
                <a:gd name="connsiteY3" fmla="*/ 2561 h 90433"/>
              </a:gdLst>
              <a:ahLst/>
              <a:cxnLst>
                <a:cxn ang="0">
                  <a:pos x="connsiteX0" y="connsiteY0"/>
                </a:cxn>
                <a:cxn ang="0">
                  <a:pos x="connsiteX1" y="connsiteY1"/>
                </a:cxn>
                <a:cxn ang="0">
                  <a:pos x="connsiteX2" y="connsiteY2"/>
                </a:cxn>
                <a:cxn ang="0">
                  <a:pos x="connsiteX3" y="connsiteY3"/>
                </a:cxn>
              </a:cxnLst>
              <a:rect l="l" t="t" r="r" b="b"/>
              <a:pathLst>
                <a:path w="89647" h="90433">
                  <a:moveTo>
                    <a:pt x="12807" y="2561"/>
                  </a:moveTo>
                  <a:cubicBezTo>
                    <a:pt x="25614" y="0"/>
                    <a:pt x="43195" y="14000"/>
                    <a:pt x="89647" y="25613"/>
                  </a:cubicBezTo>
                  <a:cubicBezTo>
                    <a:pt x="79386" y="56395"/>
                    <a:pt x="76389" y="90433"/>
                    <a:pt x="12807" y="40981"/>
                  </a:cubicBezTo>
                  <a:cubicBezTo>
                    <a:pt x="676" y="31546"/>
                    <a:pt x="0" y="5122"/>
                    <a:pt x="12807" y="256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946473" y="998919"/>
              <a:ext cx="116332" cy="39706"/>
            </a:xfrm>
            <a:custGeom>
              <a:avLst/>
              <a:gdLst>
                <a:gd name="connsiteX0" fmla="*/ 61472 w 209760"/>
                <a:gd name="connsiteY0" fmla="*/ 1281 h 79453"/>
                <a:gd name="connsiteX1" fmla="*/ 192100 w 209760"/>
                <a:gd name="connsiteY1" fmla="*/ 8965 h 79453"/>
                <a:gd name="connsiteX2" fmla="*/ 207469 w 209760"/>
                <a:gd name="connsiteY2" fmla="*/ 24333 h 79453"/>
                <a:gd name="connsiteX3" fmla="*/ 184416 w 209760"/>
                <a:gd name="connsiteY3" fmla="*/ 32017 h 79453"/>
                <a:gd name="connsiteX4" fmla="*/ 92208 w 209760"/>
                <a:gd name="connsiteY4" fmla="*/ 39701 h 79453"/>
                <a:gd name="connsiteX5" fmla="*/ 53788 w 209760"/>
                <a:gd name="connsiteY5" fmla="*/ 78121 h 79453"/>
                <a:gd name="connsiteX6" fmla="*/ 30736 w 209760"/>
                <a:gd name="connsiteY6" fmla="*/ 70437 h 79453"/>
                <a:gd name="connsiteX7" fmla="*/ 23052 w 209760"/>
                <a:gd name="connsiteY7" fmla="*/ 47385 h 79453"/>
                <a:gd name="connsiteX8" fmla="*/ 0 w 209760"/>
                <a:gd name="connsiteY8" fmla="*/ 32017 h 79453"/>
                <a:gd name="connsiteX9" fmla="*/ 23052 w 209760"/>
                <a:gd name="connsiteY9" fmla="*/ 16649 h 79453"/>
                <a:gd name="connsiteX10" fmla="*/ 61472 w 209760"/>
                <a:gd name="connsiteY10" fmla="*/ 1281 h 7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60" h="79453">
                  <a:moveTo>
                    <a:pt x="61472" y="1281"/>
                  </a:moveTo>
                  <a:cubicBezTo>
                    <a:pt x="89647" y="0"/>
                    <a:pt x="149016" y="2162"/>
                    <a:pt x="192100" y="8965"/>
                  </a:cubicBezTo>
                  <a:cubicBezTo>
                    <a:pt x="199256" y="10095"/>
                    <a:pt x="209760" y="17460"/>
                    <a:pt x="207469" y="24333"/>
                  </a:cubicBezTo>
                  <a:cubicBezTo>
                    <a:pt x="204908" y="32017"/>
                    <a:pt x="192445" y="30946"/>
                    <a:pt x="184416" y="32017"/>
                  </a:cubicBezTo>
                  <a:cubicBezTo>
                    <a:pt x="153844" y="36093"/>
                    <a:pt x="122944" y="37140"/>
                    <a:pt x="92208" y="39701"/>
                  </a:cubicBezTo>
                  <a:cubicBezTo>
                    <a:pt x="83243" y="53148"/>
                    <a:pt x="72998" y="74919"/>
                    <a:pt x="53788" y="78121"/>
                  </a:cubicBezTo>
                  <a:cubicBezTo>
                    <a:pt x="45799" y="79453"/>
                    <a:pt x="38420" y="72998"/>
                    <a:pt x="30736" y="70437"/>
                  </a:cubicBezTo>
                  <a:cubicBezTo>
                    <a:pt x="28175" y="62753"/>
                    <a:pt x="28112" y="53710"/>
                    <a:pt x="23052" y="47385"/>
                  </a:cubicBezTo>
                  <a:cubicBezTo>
                    <a:pt x="17283" y="40174"/>
                    <a:pt x="0" y="41252"/>
                    <a:pt x="0" y="32017"/>
                  </a:cubicBezTo>
                  <a:cubicBezTo>
                    <a:pt x="0" y="22782"/>
                    <a:pt x="14564" y="20287"/>
                    <a:pt x="23052" y="16649"/>
                  </a:cubicBezTo>
                  <a:cubicBezTo>
                    <a:pt x="43880" y="7723"/>
                    <a:pt x="33297" y="2562"/>
                    <a:pt x="61472" y="1281"/>
                  </a:cubicBezTo>
                  <a:close/>
                </a:path>
              </a:pathLst>
            </a:cu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89482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19</a:t>
            </a:fld>
            <a:endParaRPr lang="en-US"/>
          </a:p>
        </p:txBody>
      </p:sp>
      <p:grpSp>
        <p:nvGrpSpPr>
          <p:cNvPr id="38" name="Group 37"/>
          <p:cNvGrpSpPr/>
          <p:nvPr/>
        </p:nvGrpSpPr>
        <p:grpSpPr>
          <a:xfrm>
            <a:off x="1011715" y="947451"/>
            <a:ext cx="7598885" cy="5770418"/>
            <a:chOff x="1011715" y="947451"/>
            <a:chExt cx="7598885" cy="5770418"/>
          </a:xfrm>
        </p:grpSpPr>
        <p:pic>
          <p:nvPicPr>
            <p:cNvPr id="2051" name="Picture 3" descr="C:\Users\ekocel\Desktop\Haiti\Haiti_introduction.jpg"/>
            <p:cNvPicPr>
              <a:picLocks noChangeAspect="1" noChangeArrowheads="1"/>
            </p:cNvPicPr>
            <p:nvPr/>
          </p:nvPicPr>
          <p:blipFill>
            <a:blip r:embed="rId2" cstate="print"/>
            <a:srcRect/>
            <a:stretch>
              <a:fillRect/>
            </a:stretch>
          </p:blipFill>
          <p:spPr bwMode="auto">
            <a:xfrm>
              <a:off x="1011715" y="947451"/>
              <a:ext cx="7467600" cy="5770418"/>
            </a:xfrm>
            <a:prstGeom prst="rect">
              <a:avLst/>
            </a:prstGeom>
            <a:noFill/>
          </p:spPr>
        </p:pic>
        <p:sp>
          <p:nvSpPr>
            <p:cNvPr id="6" name="Rectangular Callout 5"/>
            <p:cNvSpPr/>
            <p:nvPr/>
          </p:nvSpPr>
          <p:spPr>
            <a:xfrm>
              <a:off x="2133600" y="1981200"/>
              <a:ext cx="990600" cy="228600"/>
            </a:xfrm>
            <a:prstGeom prst="wedgeRectCallout">
              <a:avLst>
                <a:gd name="adj1" fmla="val 854"/>
                <a:gd name="adj2" fmla="val 187801"/>
              </a:avLst>
            </a:prstGeom>
            <a:solidFill>
              <a:schemeClr val="bg1">
                <a:alpha val="47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70C0"/>
                  </a:solidFill>
                  <a:latin typeface="Calibri" pitchFamily="34" charset="0"/>
                </a:rPr>
                <a:t>Houston</a:t>
              </a:r>
              <a:endParaRPr lang="en-US" b="1" dirty="0">
                <a:solidFill>
                  <a:srgbClr val="0070C0"/>
                </a:solidFill>
                <a:latin typeface="Calibri" pitchFamily="34" charset="0"/>
              </a:endParaRPr>
            </a:p>
          </p:txBody>
        </p:sp>
        <p:sp>
          <p:nvSpPr>
            <p:cNvPr id="7" name="Rectangular Callout 6"/>
            <p:cNvSpPr/>
            <p:nvPr/>
          </p:nvSpPr>
          <p:spPr>
            <a:xfrm>
              <a:off x="6858000" y="4114800"/>
              <a:ext cx="1295400" cy="304800"/>
            </a:xfrm>
            <a:prstGeom prst="wedgeRectCallout">
              <a:avLst>
                <a:gd name="adj1" fmla="val -33688"/>
                <a:gd name="adj2" fmla="val 143222"/>
              </a:avLst>
            </a:prstGeom>
            <a:solidFill>
              <a:schemeClr val="bg1">
                <a:alpha val="47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70C0"/>
                  </a:solidFill>
                  <a:latin typeface="Calibri" pitchFamily="34" charset="0"/>
                </a:rPr>
                <a:t>Hispaniola</a:t>
              </a:r>
              <a:endParaRPr lang="en-US" b="1" dirty="0">
                <a:solidFill>
                  <a:srgbClr val="0070C0"/>
                </a:solidFill>
                <a:latin typeface="Calibri" pitchFamily="34" charset="0"/>
              </a:endParaRPr>
            </a:p>
          </p:txBody>
        </p:sp>
        <p:cxnSp>
          <p:nvCxnSpPr>
            <p:cNvPr id="9" name="Straight Connector 8"/>
            <p:cNvCxnSpPr/>
            <p:nvPr/>
          </p:nvCxnSpPr>
          <p:spPr>
            <a:xfrm flipV="1">
              <a:off x="5257800" y="4648200"/>
              <a:ext cx="1447800" cy="2286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7696200" y="4648200"/>
              <a:ext cx="609600" cy="762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038600" y="5105400"/>
              <a:ext cx="1219200" cy="3048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6323682" y="5934129"/>
              <a:ext cx="2016087" cy="466671"/>
            </a:xfrm>
            <a:custGeom>
              <a:avLst/>
              <a:gdLst>
                <a:gd name="connsiteX0" fmla="*/ 0 w 2016087"/>
                <a:gd name="connsiteY0" fmla="*/ 466671 h 466671"/>
                <a:gd name="connsiteX1" fmla="*/ 88135 w 2016087"/>
                <a:gd name="connsiteY1" fmla="*/ 389553 h 466671"/>
                <a:gd name="connsiteX2" fmla="*/ 121185 w 2016087"/>
                <a:gd name="connsiteY2" fmla="*/ 367519 h 466671"/>
                <a:gd name="connsiteX3" fmla="*/ 165253 w 2016087"/>
                <a:gd name="connsiteY3" fmla="*/ 323452 h 466671"/>
                <a:gd name="connsiteX4" fmla="*/ 220337 w 2016087"/>
                <a:gd name="connsiteY4" fmla="*/ 257351 h 466671"/>
                <a:gd name="connsiteX5" fmla="*/ 253388 w 2016087"/>
                <a:gd name="connsiteY5" fmla="*/ 235317 h 466671"/>
                <a:gd name="connsiteX6" fmla="*/ 275422 w 2016087"/>
                <a:gd name="connsiteY6" fmla="*/ 202266 h 466671"/>
                <a:gd name="connsiteX7" fmla="*/ 341523 w 2016087"/>
                <a:gd name="connsiteY7" fmla="*/ 147182 h 466671"/>
                <a:gd name="connsiteX8" fmla="*/ 429658 w 2016087"/>
                <a:gd name="connsiteY8" fmla="*/ 70064 h 466671"/>
                <a:gd name="connsiteX9" fmla="*/ 462708 w 2016087"/>
                <a:gd name="connsiteY9" fmla="*/ 48030 h 466671"/>
                <a:gd name="connsiteX10" fmla="*/ 616945 w 2016087"/>
                <a:gd name="connsiteY10" fmla="*/ 25996 h 466671"/>
                <a:gd name="connsiteX11" fmla="*/ 815248 w 2016087"/>
                <a:gd name="connsiteY11" fmla="*/ 3963 h 466671"/>
                <a:gd name="connsiteX12" fmla="*/ 1465243 w 2016087"/>
                <a:gd name="connsiteY12" fmla="*/ 14979 h 466671"/>
                <a:gd name="connsiteX13" fmla="*/ 1531345 w 2016087"/>
                <a:gd name="connsiteY13" fmla="*/ 37013 h 466671"/>
                <a:gd name="connsiteX14" fmla="*/ 1630496 w 2016087"/>
                <a:gd name="connsiteY14" fmla="*/ 103114 h 466671"/>
                <a:gd name="connsiteX15" fmla="*/ 1663547 w 2016087"/>
                <a:gd name="connsiteY15" fmla="*/ 125148 h 466671"/>
                <a:gd name="connsiteX16" fmla="*/ 1696598 w 2016087"/>
                <a:gd name="connsiteY16" fmla="*/ 147182 h 466671"/>
                <a:gd name="connsiteX17" fmla="*/ 1729648 w 2016087"/>
                <a:gd name="connsiteY17" fmla="*/ 158199 h 466671"/>
                <a:gd name="connsiteX18" fmla="*/ 1784732 w 2016087"/>
                <a:gd name="connsiteY18" fmla="*/ 202266 h 466671"/>
                <a:gd name="connsiteX19" fmla="*/ 1806766 w 2016087"/>
                <a:gd name="connsiteY19" fmla="*/ 235317 h 466671"/>
                <a:gd name="connsiteX20" fmla="*/ 1839817 w 2016087"/>
                <a:gd name="connsiteY20" fmla="*/ 246334 h 466671"/>
                <a:gd name="connsiteX21" fmla="*/ 1872867 w 2016087"/>
                <a:gd name="connsiteY21" fmla="*/ 268367 h 466671"/>
                <a:gd name="connsiteX22" fmla="*/ 1949985 w 2016087"/>
                <a:gd name="connsiteY22" fmla="*/ 345485 h 466671"/>
                <a:gd name="connsiteX23" fmla="*/ 1983036 w 2016087"/>
                <a:gd name="connsiteY23" fmla="*/ 378536 h 466671"/>
                <a:gd name="connsiteX24" fmla="*/ 2016087 w 2016087"/>
                <a:gd name="connsiteY24" fmla="*/ 389553 h 46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6087" h="466671">
                  <a:moveTo>
                    <a:pt x="0" y="466671"/>
                  </a:moveTo>
                  <a:cubicBezTo>
                    <a:pt x="36723" y="411586"/>
                    <a:pt x="11016" y="440966"/>
                    <a:pt x="88135" y="389553"/>
                  </a:cubicBezTo>
                  <a:lnTo>
                    <a:pt x="121185" y="367519"/>
                  </a:lnTo>
                  <a:cubicBezTo>
                    <a:pt x="142170" y="304566"/>
                    <a:pt x="114890" y="357028"/>
                    <a:pt x="165253" y="323452"/>
                  </a:cubicBezTo>
                  <a:cubicBezTo>
                    <a:pt x="219401" y="287354"/>
                    <a:pt x="179690" y="297998"/>
                    <a:pt x="220337" y="257351"/>
                  </a:cubicBezTo>
                  <a:cubicBezTo>
                    <a:pt x="229700" y="247988"/>
                    <a:pt x="242371" y="242662"/>
                    <a:pt x="253388" y="235317"/>
                  </a:cubicBezTo>
                  <a:cubicBezTo>
                    <a:pt x="260733" y="224300"/>
                    <a:pt x="266059" y="211629"/>
                    <a:pt x="275422" y="202266"/>
                  </a:cubicBezTo>
                  <a:cubicBezTo>
                    <a:pt x="339072" y="138615"/>
                    <a:pt x="278356" y="228396"/>
                    <a:pt x="341523" y="147182"/>
                  </a:cubicBezTo>
                  <a:cubicBezTo>
                    <a:pt x="404845" y="65769"/>
                    <a:pt x="353692" y="89055"/>
                    <a:pt x="429658" y="70064"/>
                  </a:cubicBezTo>
                  <a:cubicBezTo>
                    <a:pt x="440675" y="62719"/>
                    <a:pt x="450538" y="53246"/>
                    <a:pt x="462708" y="48030"/>
                  </a:cubicBezTo>
                  <a:cubicBezTo>
                    <a:pt x="499171" y="32403"/>
                    <a:pt x="597518" y="27939"/>
                    <a:pt x="616945" y="25996"/>
                  </a:cubicBezTo>
                  <a:cubicBezTo>
                    <a:pt x="694930" y="0"/>
                    <a:pt x="673772" y="3963"/>
                    <a:pt x="815248" y="3963"/>
                  </a:cubicBezTo>
                  <a:cubicBezTo>
                    <a:pt x="1031944" y="3963"/>
                    <a:pt x="1248578" y="11307"/>
                    <a:pt x="1465243" y="14979"/>
                  </a:cubicBezTo>
                  <a:cubicBezTo>
                    <a:pt x="1487277" y="22324"/>
                    <a:pt x="1512020" y="24129"/>
                    <a:pt x="1531345" y="37013"/>
                  </a:cubicBezTo>
                  <a:lnTo>
                    <a:pt x="1630496" y="103114"/>
                  </a:lnTo>
                  <a:lnTo>
                    <a:pt x="1663547" y="125148"/>
                  </a:lnTo>
                  <a:cubicBezTo>
                    <a:pt x="1674564" y="132493"/>
                    <a:pt x="1684037" y="142995"/>
                    <a:pt x="1696598" y="147182"/>
                  </a:cubicBezTo>
                  <a:lnTo>
                    <a:pt x="1729648" y="158199"/>
                  </a:lnTo>
                  <a:cubicBezTo>
                    <a:pt x="1792797" y="252919"/>
                    <a:pt x="1708711" y="141448"/>
                    <a:pt x="1784732" y="202266"/>
                  </a:cubicBezTo>
                  <a:cubicBezTo>
                    <a:pt x="1795071" y="210538"/>
                    <a:pt x="1796427" y="227046"/>
                    <a:pt x="1806766" y="235317"/>
                  </a:cubicBezTo>
                  <a:cubicBezTo>
                    <a:pt x="1815834" y="242572"/>
                    <a:pt x="1829430" y="241141"/>
                    <a:pt x="1839817" y="246334"/>
                  </a:cubicBezTo>
                  <a:cubicBezTo>
                    <a:pt x="1851660" y="252255"/>
                    <a:pt x="1861850" y="261023"/>
                    <a:pt x="1872867" y="268367"/>
                  </a:cubicBezTo>
                  <a:cubicBezTo>
                    <a:pt x="1897796" y="343153"/>
                    <a:pt x="1861594" y="257094"/>
                    <a:pt x="1949985" y="345485"/>
                  </a:cubicBezTo>
                  <a:cubicBezTo>
                    <a:pt x="1961002" y="356502"/>
                    <a:pt x="1970072" y="369894"/>
                    <a:pt x="1983036" y="378536"/>
                  </a:cubicBezTo>
                  <a:cubicBezTo>
                    <a:pt x="1992699" y="384978"/>
                    <a:pt x="2016087" y="389553"/>
                    <a:pt x="2016087" y="389553"/>
                  </a:cubicBezTo>
                </a:path>
              </a:pathLst>
            </a:cu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V="1">
              <a:off x="4114800" y="4876800"/>
              <a:ext cx="990600" cy="3048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5257800" y="4800600"/>
              <a:ext cx="0" cy="3048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257800" y="5029200"/>
              <a:ext cx="533400" cy="762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248400" y="4953000"/>
              <a:ext cx="762000" cy="762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43600" y="3124200"/>
              <a:ext cx="2667000" cy="369332"/>
            </a:xfrm>
            <a:prstGeom prst="rect">
              <a:avLst/>
            </a:prstGeom>
            <a:noFill/>
          </p:spPr>
          <p:txBody>
            <a:bodyPr wrap="square" rtlCol="0">
              <a:spAutoFit/>
            </a:bodyPr>
            <a:lstStyle/>
            <a:p>
              <a:r>
                <a:rPr lang="en-US" b="1" dirty="0" smtClean="0">
                  <a:latin typeface="Calibri" pitchFamily="34" charset="0"/>
                </a:rPr>
                <a:t>North American Plate</a:t>
              </a:r>
              <a:endParaRPr lang="en-US" b="1" dirty="0">
                <a:latin typeface="Calibri" pitchFamily="34" charset="0"/>
              </a:endParaRPr>
            </a:p>
          </p:txBody>
        </p:sp>
        <p:sp>
          <p:nvSpPr>
            <p:cNvPr id="31" name="TextBox 30"/>
            <p:cNvSpPr txBox="1"/>
            <p:nvPr/>
          </p:nvSpPr>
          <p:spPr>
            <a:xfrm>
              <a:off x="5715000" y="5574268"/>
              <a:ext cx="2133600" cy="369332"/>
            </a:xfrm>
            <a:prstGeom prst="rect">
              <a:avLst/>
            </a:prstGeom>
            <a:noFill/>
          </p:spPr>
          <p:txBody>
            <a:bodyPr wrap="square" rtlCol="0">
              <a:spAutoFit/>
            </a:bodyPr>
            <a:lstStyle/>
            <a:p>
              <a:r>
                <a:rPr lang="en-US" b="1" dirty="0" smtClean="0">
                  <a:latin typeface="Calibri" pitchFamily="34" charset="0"/>
                </a:rPr>
                <a:t>Caribbean Plate</a:t>
              </a:r>
              <a:endParaRPr lang="en-US" b="1" dirty="0">
                <a:latin typeface="Calibri" pitchFamily="34" charset="0"/>
              </a:endParaRPr>
            </a:p>
          </p:txBody>
        </p:sp>
        <p:sp>
          <p:nvSpPr>
            <p:cNvPr id="34" name="Freeform 33"/>
            <p:cNvSpPr/>
            <p:nvPr/>
          </p:nvSpPr>
          <p:spPr>
            <a:xfrm>
              <a:off x="7348251" y="5144877"/>
              <a:ext cx="1068636" cy="88135"/>
            </a:xfrm>
            <a:custGeom>
              <a:avLst/>
              <a:gdLst>
                <a:gd name="connsiteX0" fmla="*/ 0 w 1068636"/>
                <a:gd name="connsiteY0" fmla="*/ 0 h 88135"/>
                <a:gd name="connsiteX1" fmla="*/ 99151 w 1068636"/>
                <a:gd name="connsiteY1" fmla="*/ 33051 h 88135"/>
                <a:gd name="connsiteX2" fmla="*/ 165253 w 1068636"/>
                <a:gd name="connsiteY2" fmla="*/ 55084 h 88135"/>
                <a:gd name="connsiteX3" fmla="*/ 319489 w 1068636"/>
                <a:gd name="connsiteY3" fmla="*/ 88135 h 88135"/>
                <a:gd name="connsiteX4" fmla="*/ 793214 w 1068636"/>
                <a:gd name="connsiteY4" fmla="*/ 66101 h 88135"/>
                <a:gd name="connsiteX5" fmla="*/ 980501 w 1068636"/>
                <a:gd name="connsiteY5" fmla="*/ 55084 h 88135"/>
                <a:gd name="connsiteX6" fmla="*/ 1068636 w 1068636"/>
                <a:gd name="connsiteY6" fmla="*/ 44068 h 8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8636" h="88135">
                  <a:moveTo>
                    <a:pt x="0" y="0"/>
                  </a:moveTo>
                  <a:lnTo>
                    <a:pt x="99151" y="33051"/>
                  </a:lnTo>
                  <a:lnTo>
                    <a:pt x="165253" y="55084"/>
                  </a:lnTo>
                  <a:cubicBezTo>
                    <a:pt x="275059" y="82536"/>
                    <a:pt x="223518" y="72140"/>
                    <a:pt x="319489" y="88135"/>
                  </a:cubicBezTo>
                  <a:lnTo>
                    <a:pt x="793214" y="66101"/>
                  </a:lnTo>
                  <a:lnTo>
                    <a:pt x="980501" y="55084"/>
                  </a:lnTo>
                  <a:cubicBezTo>
                    <a:pt x="1030971" y="38262"/>
                    <a:pt x="1001938" y="44068"/>
                    <a:pt x="1068636" y="44068"/>
                  </a:cubicBezTo>
                </a:path>
              </a:pathLst>
            </a:cu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Connector 35"/>
            <p:cNvCxnSpPr/>
            <p:nvPr/>
          </p:nvCxnSpPr>
          <p:spPr>
            <a:xfrm>
              <a:off x="6781800" y="4648200"/>
              <a:ext cx="914400" cy="762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25FD83-30BB-43D1-B328-DC69F6D2CBD3}" type="slidenum">
              <a:rPr lang="en-US" smtClean="0"/>
              <a:pPr/>
              <a:t>2</a:t>
            </a:fld>
            <a:endParaRPr lang="en-US"/>
          </a:p>
        </p:txBody>
      </p:sp>
      <p:sp>
        <p:nvSpPr>
          <p:cNvPr id="7" name="TextBox 6"/>
          <p:cNvSpPr txBox="1"/>
          <p:nvPr/>
        </p:nvSpPr>
        <p:spPr>
          <a:xfrm>
            <a:off x="467544" y="685800"/>
            <a:ext cx="8676456" cy="8525411"/>
          </a:xfrm>
          <a:prstGeom prst="rect">
            <a:avLst/>
          </a:prstGeom>
          <a:noFill/>
        </p:spPr>
        <p:txBody>
          <a:bodyPr wrap="square" rtlCol="0">
            <a:spAutoFit/>
          </a:bodyPr>
          <a:lstStyle/>
          <a:p>
            <a:pPr>
              <a:buFont typeface="Arial" pitchFamily="34" charset="0"/>
              <a:buChar char="•"/>
            </a:pPr>
            <a:r>
              <a:rPr lang="en-US" sz="2800" dirty="0" smtClean="0">
                <a:effectLst>
                  <a:outerShdw blurRad="38100" dist="38100" dir="2700000" algn="tl">
                    <a:srgbClr val="000000">
                      <a:alpha val="43137"/>
                    </a:srgbClr>
                  </a:outerShdw>
                </a:effectLst>
                <a:latin typeface="Calibri" panose="020F0502020204030204" pitchFamily="34" charset="0"/>
                <a:cs typeface="Arial" pitchFamily="34" charset="0"/>
              </a:rPr>
              <a:t>Introduction</a:t>
            </a:r>
          </a:p>
          <a:p>
            <a:pPr lvl="3">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2010, Haiti Earthquake with 200,000 death</a:t>
            </a:r>
          </a:p>
          <a:p>
            <a:pPr lvl="3">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No surface expression</a:t>
            </a:r>
          </a:p>
          <a:p>
            <a:pPr lvl="3">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Recent studies suggesting  the existence of a blind fault</a:t>
            </a:r>
          </a:p>
          <a:p>
            <a:pPr lvl="3"/>
            <a:endParaRPr lang="en-US" sz="1200" dirty="0" smtClean="0">
              <a:effectLst>
                <a:outerShdw blurRad="38100" dist="38100" dir="2700000" algn="tl">
                  <a:srgbClr val="000000">
                    <a:alpha val="43137"/>
                  </a:srgbClr>
                </a:outerShdw>
              </a:effectLst>
              <a:latin typeface="Calibri" panose="020F0502020204030204" pitchFamily="34" charset="0"/>
              <a:cs typeface="Arial" pitchFamily="34" charset="0"/>
            </a:endParaRPr>
          </a:p>
          <a:p>
            <a:pPr>
              <a:buFont typeface="Arial" pitchFamily="34" charset="0"/>
              <a:buChar char="•"/>
            </a:pPr>
            <a:r>
              <a:rPr lang="en-US" sz="2800" dirty="0" smtClean="0">
                <a:effectLst>
                  <a:outerShdw blurRad="38100" dist="38100" dir="2700000" algn="tl">
                    <a:srgbClr val="000000">
                      <a:alpha val="43137"/>
                    </a:srgbClr>
                  </a:outerShdw>
                </a:effectLst>
                <a:latin typeface="Calibri" panose="020F0502020204030204" pitchFamily="34" charset="0"/>
                <a:cs typeface="Arial" pitchFamily="34" charset="0"/>
              </a:rPr>
              <a:t>Selection of Survey Location</a:t>
            </a:r>
          </a:p>
          <a:p>
            <a:pPr marL="1371600" lvl="6">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Léogâne fan= </a:t>
            </a:r>
            <a:r>
              <a:rPr lang="en-US" sz="1600" dirty="0" err="1" smtClean="0">
                <a:solidFill>
                  <a:schemeClr val="tx1">
                    <a:lumMod val="50000"/>
                    <a:lumOff val="50000"/>
                  </a:schemeClr>
                </a:solidFill>
                <a:latin typeface="Calibri" panose="020F0502020204030204" pitchFamily="34" charset="0"/>
                <a:cs typeface="Arial" pitchFamily="34" charset="0"/>
              </a:rPr>
              <a:t>Epicentral</a:t>
            </a:r>
            <a:r>
              <a:rPr lang="en-US" sz="1600" dirty="0" smtClean="0">
                <a:solidFill>
                  <a:schemeClr val="tx1">
                    <a:lumMod val="50000"/>
                    <a:lumOff val="50000"/>
                  </a:schemeClr>
                </a:solidFill>
                <a:latin typeface="Calibri" panose="020F0502020204030204" pitchFamily="34" charset="0"/>
                <a:cs typeface="Arial" pitchFamily="34" charset="0"/>
              </a:rPr>
              <a:t> area</a:t>
            </a:r>
          </a:p>
          <a:p>
            <a:pPr marL="1371600" lvl="6">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No prior on-land seismic reflection data</a:t>
            </a:r>
          </a:p>
          <a:p>
            <a:pPr marL="1371600" lvl="6">
              <a:buFont typeface="Arial" pitchFamily="34" charset="0"/>
              <a:buChar char="•"/>
            </a:pPr>
            <a:endParaRPr lang="en-US" sz="1400" dirty="0" smtClean="0">
              <a:effectLst>
                <a:outerShdw blurRad="38100" dist="38100" dir="2700000" algn="tl">
                  <a:srgbClr val="000000">
                    <a:alpha val="43137"/>
                  </a:srgbClr>
                </a:outerShdw>
              </a:effectLst>
              <a:latin typeface="Calibri" panose="020F0502020204030204" pitchFamily="34" charset="0"/>
              <a:cs typeface="Arial" pitchFamily="34" charset="0"/>
            </a:endParaRPr>
          </a:p>
          <a:p>
            <a:pPr>
              <a:buFont typeface="Arial" pitchFamily="34" charset="0"/>
              <a:buChar char="•"/>
            </a:pPr>
            <a:r>
              <a:rPr lang="en-US" sz="2800" dirty="0" smtClean="0">
                <a:effectLst>
                  <a:outerShdw blurRad="38100" dist="38100" dir="2700000" algn="tl">
                    <a:srgbClr val="000000">
                      <a:alpha val="43137"/>
                    </a:srgbClr>
                  </a:outerShdw>
                </a:effectLst>
                <a:latin typeface="Calibri" panose="020F0502020204030204" pitchFamily="34" charset="0"/>
                <a:cs typeface="Arial" pitchFamily="34" charset="0"/>
              </a:rPr>
              <a:t>Geophysical data</a:t>
            </a:r>
          </a:p>
          <a:p>
            <a:pPr lvl="3">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Density and Ultrasonic Lab. Measurements</a:t>
            </a:r>
          </a:p>
          <a:p>
            <a:pPr lvl="3">
              <a:buFont typeface="Arial" pitchFamily="34" charset="0"/>
              <a:buChar char="•"/>
            </a:pPr>
            <a:endParaRPr lang="en-US" sz="1600" dirty="0" smtClean="0">
              <a:solidFill>
                <a:schemeClr val="tx1">
                  <a:lumMod val="50000"/>
                  <a:lumOff val="50000"/>
                </a:schemeClr>
              </a:solidFill>
              <a:latin typeface="Calibri" panose="020F0502020204030204" pitchFamily="34" charset="0"/>
              <a:cs typeface="Arial" pitchFamily="34" charset="0"/>
            </a:endParaRPr>
          </a:p>
          <a:p>
            <a:pPr lvl="3">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Seismic Data</a:t>
            </a:r>
          </a:p>
          <a:p>
            <a:pPr lvl="5">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P-wave Refraction</a:t>
            </a:r>
          </a:p>
          <a:p>
            <a:pPr lvl="5">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Shear-wave via MASW</a:t>
            </a:r>
          </a:p>
          <a:p>
            <a:pPr lvl="5">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Shear-wave refraction</a:t>
            </a:r>
          </a:p>
          <a:p>
            <a:pPr lvl="5">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P-wave reflection</a:t>
            </a:r>
          </a:p>
          <a:p>
            <a:pPr lvl="5">
              <a:buFont typeface="Arial" pitchFamily="34" charset="0"/>
              <a:buChar char="•"/>
            </a:pPr>
            <a:endParaRPr lang="en-US" sz="1600" dirty="0" smtClean="0">
              <a:solidFill>
                <a:schemeClr val="tx1">
                  <a:lumMod val="50000"/>
                  <a:lumOff val="50000"/>
                </a:schemeClr>
              </a:solidFill>
              <a:latin typeface="Calibri" panose="020F0502020204030204" pitchFamily="34" charset="0"/>
              <a:cs typeface="Arial" pitchFamily="34" charset="0"/>
            </a:endParaRPr>
          </a:p>
          <a:p>
            <a:pPr lvl="3">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Gravity Data</a:t>
            </a:r>
          </a:p>
          <a:p>
            <a:pPr marL="1371600" lvl="6"/>
            <a:endParaRPr lang="en-US" sz="1200" dirty="0" smtClean="0">
              <a:effectLst>
                <a:outerShdw blurRad="38100" dist="38100" dir="2700000" algn="tl">
                  <a:srgbClr val="000000">
                    <a:alpha val="43137"/>
                  </a:srgbClr>
                </a:outerShdw>
              </a:effectLst>
              <a:latin typeface="Calibri" panose="020F0502020204030204" pitchFamily="34" charset="0"/>
              <a:cs typeface="Arial" pitchFamily="34" charset="0"/>
            </a:endParaRPr>
          </a:p>
          <a:p>
            <a:pPr>
              <a:buFont typeface="Arial" pitchFamily="34" charset="0"/>
              <a:buChar char="•"/>
            </a:pPr>
            <a:r>
              <a:rPr lang="en-US" sz="2800" dirty="0" smtClean="0">
                <a:effectLst>
                  <a:outerShdw blurRad="38100" dist="38100" dir="2700000" algn="tl">
                    <a:srgbClr val="000000">
                      <a:alpha val="43137"/>
                    </a:srgbClr>
                  </a:outerShdw>
                </a:effectLst>
                <a:latin typeface="Calibri" panose="020F0502020204030204" pitchFamily="34" charset="0"/>
                <a:cs typeface="Arial" pitchFamily="34" charset="0"/>
              </a:rPr>
              <a:t>Integrated Near-Surface Results </a:t>
            </a:r>
          </a:p>
          <a:p>
            <a:pPr lvl="3">
              <a:buFont typeface="Arial" pitchFamily="34" charset="0"/>
              <a:buChar char="•"/>
            </a:pPr>
            <a:r>
              <a:rPr lang="en-US" sz="1600" dirty="0" smtClean="0">
                <a:solidFill>
                  <a:schemeClr val="tx1">
                    <a:lumMod val="50000"/>
                    <a:lumOff val="50000"/>
                  </a:schemeClr>
                </a:solidFill>
                <a:latin typeface="Calibri" panose="020F0502020204030204" pitchFamily="34" charset="0"/>
                <a:cs typeface="Arial" pitchFamily="34" charset="0"/>
              </a:rPr>
              <a:t>What we have learned so far</a:t>
            </a:r>
          </a:p>
          <a:p>
            <a:pPr>
              <a:buFont typeface="Arial" pitchFamily="34" charset="0"/>
              <a:buChar char="•"/>
            </a:pPr>
            <a:endParaRPr lang="en-US" sz="2800" dirty="0">
              <a:effectLst>
                <a:outerShdw blurRad="38100" dist="38100" dir="2700000" algn="tl">
                  <a:srgbClr val="000000">
                    <a:alpha val="43137"/>
                  </a:srgbClr>
                </a:outerShdw>
              </a:effectLst>
              <a:latin typeface="Calibri" panose="020F0502020204030204" pitchFamily="34" charset="0"/>
              <a:cs typeface="Arial" pitchFamily="34" charset="0"/>
            </a:endParaRPr>
          </a:p>
          <a:p>
            <a:pPr>
              <a:buFont typeface="Arial" pitchFamily="34" charset="0"/>
              <a:buChar char="•"/>
            </a:pPr>
            <a:endParaRPr lang="en-US" sz="2800" dirty="0" smtClean="0">
              <a:effectLst>
                <a:outerShdw blurRad="38100" dist="38100" dir="2700000" algn="tl">
                  <a:srgbClr val="000000">
                    <a:alpha val="43137"/>
                  </a:srgbClr>
                </a:outerShdw>
              </a:effectLst>
              <a:latin typeface="Calibri" panose="020F0502020204030204" pitchFamily="34" charset="0"/>
              <a:cs typeface="Arial" pitchFamily="34" charset="0"/>
            </a:endParaRPr>
          </a:p>
          <a:p>
            <a:pPr>
              <a:buFont typeface="Arial" pitchFamily="34" charset="0"/>
              <a:buChar char="•"/>
            </a:pPr>
            <a:endParaRPr lang="en-US" sz="2400" dirty="0" smtClean="0">
              <a:effectLst>
                <a:outerShdw blurRad="38100" dist="38100" dir="2700000" algn="tl">
                  <a:srgbClr val="000000">
                    <a:alpha val="43137"/>
                  </a:srgbClr>
                </a:outerShdw>
              </a:effectLst>
              <a:latin typeface="Calibri" panose="020F0502020204030204" pitchFamily="34" charset="0"/>
              <a:cs typeface="Arial" pitchFamily="34" charset="0"/>
            </a:endParaRPr>
          </a:p>
          <a:p>
            <a:endParaRPr lang="en-US" sz="2400" dirty="0" smtClean="0">
              <a:latin typeface="Calibri" panose="020F0502020204030204" pitchFamily="34" charset="0"/>
              <a:cs typeface="Arial" pitchFamily="34" charset="0"/>
            </a:endParaRPr>
          </a:p>
          <a:p>
            <a:endParaRPr lang="en-US" sz="2400" dirty="0" smtClean="0">
              <a:latin typeface="Calibri" panose="020F0502020204030204" pitchFamily="34" charset="0"/>
              <a:cs typeface="Arial" pitchFamily="34" charset="0"/>
            </a:endParaRPr>
          </a:p>
          <a:p>
            <a:endParaRPr lang="en-US" sz="2400" dirty="0">
              <a:latin typeface="Calibri" panose="020F0502020204030204" pitchFamily="34" charset="0"/>
              <a:cs typeface="Arial" pitchFamily="34" charset="0"/>
            </a:endParaRPr>
          </a:p>
        </p:txBody>
      </p:sp>
      <p:cxnSp>
        <p:nvCxnSpPr>
          <p:cNvPr id="8" name="Straight Connector 7"/>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9" name="Title 1"/>
          <p:cNvSpPr txBox="1">
            <a:spLocks/>
          </p:cNvSpPr>
          <p:nvPr/>
        </p:nvSpPr>
        <p:spPr>
          <a:xfrm>
            <a:off x="518864" y="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Arial" panose="020B0604020202020204" pitchFamily="34" charset="0"/>
              </a:rPr>
              <a:t>Outline</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Arial" panose="020B0604020202020204" pitchFamily="34" charset="0"/>
            </a:endParaRPr>
          </a:p>
        </p:txBody>
      </p:sp>
    </p:spTree>
    <p:extLst>
      <p:ext uri="{BB962C8B-B14F-4D97-AF65-F5344CB8AC3E}">
        <p14:creationId xmlns:p14="http://schemas.microsoft.com/office/powerpoint/2010/main" val="2591841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20</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6"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Future Work</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grpSp>
        <p:nvGrpSpPr>
          <p:cNvPr id="11" name="Group 10"/>
          <p:cNvGrpSpPr/>
          <p:nvPr/>
        </p:nvGrpSpPr>
        <p:grpSpPr>
          <a:xfrm>
            <a:off x="2667000" y="3505200"/>
            <a:ext cx="5181600" cy="1828800"/>
            <a:chOff x="2667000" y="3505200"/>
            <a:chExt cx="5181600" cy="1828800"/>
          </a:xfrm>
        </p:grpSpPr>
        <p:sp>
          <p:nvSpPr>
            <p:cNvPr id="7" name="Rectangle 6"/>
            <p:cNvSpPr/>
            <p:nvPr/>
          </p:nvSpPr>
          <p:spPr>
            <a:xfrm>
              <a:off x="2971800" y="3810000"/>
              <a:ext cx="4876800" cy="15240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2394466" y="4387334"/>
              <a:ext cx="914400" cy="369332"/>
            </a:xfrm>
            <a:prstGeom prst="rect">
              <a:avLst/>
            </a:prstGeom>
            <a:noFill/>
          </p:spPr>
          <p:txBody>
            <a:bodyPr wrap="square" rtlCol="0">
              <a:spAutoFit/>
            </a:bodyPr>
            <a:lstStyle/>
            <a:p>
              <a:r>
                <a:rPr lang="en-US" dirty="0" smtClean="0">
                  <a:latin typeface="Calibri" pitchFamily="34" charset="0"/>
                </a:rPr>
                <a:t>depth </a:t>
              </a:r>
              <a:endParaRPr lang="en-US" dirty="0">
                <a:latin typeface="Calibri" pitchFamily="34" charset="0"/>
              </a:endParaRPr>
            </a:p>
          </p:txBody>
        </p:sp>
        <p:sp>
          <p:nvSpPr>
            <p:cNvPr id="9" name="TextBox 8"/>
            <p:cNvSpPr txBox="1"/>
            <p:nvPr/>
          </p:nvSpPr>
          <p:spPr>
            <a:xfrm>
              <a:off x="4648200" y="3505200"/>
              <a:ext cx="1219200" cy="369332"/>
            </a:xfrm>
            <a:prstGeom prst="rect">
              <a:avLst/>
            </a:prstGeom>
            <a:noFill/>
          </p:spPr>
          <p:txBody>
            <a:bodyPr wrap="square" rtlCol="0">
              <a:spAutoFit/>
            </a:bodyPr>
            <a:lstStyle/>
            <a:p>
              <a:r>
                <a:rPr lang="en-US" dirty="0" smtClean="0">
                  <a:latin typeface="Calibri" pitchFamily="34" charset="0"/>
                </a:rPr>
                <a:t>distance </a:t>
              </a:r>
              <a:endParaRPr lang="en-US" dirty="0">
                <a:latin typeface="Calibri" pitchFamily="34" charset="0"/>
              </a:endParaRPr>
            </a:p>
          </p:txBody>
        </p:sp>
        <p:sp>
          <p:nvSpPr>
            <p:cNvPr id="10" name="TextBox 9"/>
            <p:cNvSpPr txBox="1"/>
            <p:nvPr/>
          </p:nvSpPr>
          <p:spPr>
            <a:xfrm>
              <a:off x="4267200" y="4419600"/>
              <a:ext cx="2514600" cy="369332"/>
            </a:xfrm>
            <a:prstGeom prst="rect">
              <a:avLst/>
            </a:prstGeom>
            <a:noFill/>
          </p:spPr>
          <p:txBody>
            <a:bodyPr wrap="square" rtlCol="0">
              <a:spAutoFit/>
            </a:bodyPr>
            <a:lstStyle/>
            <a:p>
              <a:r>
                <a:rPr lang="en-US" dirty="0" smtClean="0">
                  <a:latin typeface="Calibri" pitchFamily="34" charset="0"/>
                </a:rPr>
                <a:t>Subsurface Layers</a:t>
              </a:r>
              <a:endParaRPr lang="en-US" dirty="0">
                <a:latin typeface="Calibri" pitchFamily="34" charset="0"/>
              </a:endParaRPr>
            </a:p>
          </p:txBody>
        </p:sp>
      </p:grpSp>
      <p:grpSp>
        <p:nvGrpSpPr>
          <p:cNvPr id="40" name="Group 39"/>
          <p:cNvGrpSpPr/>
          <p:nvPr/>
        </p:nvGrpSpPr>
        <p:grpSpPr>
          <a:xfrm>
            <a:off x="77717" y="914400"/>
            <a:ext cx="4901880" cy="1524770"/>
            <a:chOff x="2211317" y="1371600"/>
            <a:chExt cx="4901880" cy="1524770"/>
          </a:xfrm>
        </p:grpSpPr>
        <p:sp>
          <p:nvSpPr>
            <p:cNvPr id="12" name="Rectangle 11"/>
            <p:cNvSpPr/>
            <p:nvPr/>
          </p:nvSpPr>
          <p:spPr>
            <a:xfrm>
              <a:off x="2216203" y="1371600"/>
              <a:ext cx="4876800" cy="1524000"/>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211317" y="1607884"/>
              <a:ext cx="4901880" cy="1288486"/>
            </a:xfrm>
            <a:custGeom>
              <a:avLst/>
              <a:gdLst>
                <a:gd name="connsiteX0" fmla="*/ 6167 w 4901880"/>
                <a:gd name="connsiteY0" fmla="*/ 263995 h 1288486"/>
                <a:gd name="connsiteX1" fmla="*/ 336580 w 4901880"/>
                <a:gd name="connsiteY1" fmla="*/ 263995 h 1288486"/>
                <a:gd name="connsiteX2" fmla="*/ 705414 w 4901880"/>
                <a:gd name="connsiteY2" fmla="*/ 256311 h 1288486"/>
                <a:gd name="connsiteX3" fmla="*/ 789938 w 4901880"/>
                <a:gd name="connsiteY3" fmla="*/ 248627 h 1288486"/>
                <a:gd name="connsiteX4" fmla="*/ 997407 w 4901880"/>
                <a:gd name="connsiteY4" fmla="*/ 233259 h 1288486"/>
                <a:gd name="connsiteX5" fmla="*/ 1143404 w 4901880"/>
                <a:gd name="connsiteY5" fmla="*/ 217891 h 1288486"/>
                <a:gd name="connsiteX6" fmla="*/ 1189508 w 4901880"/>
                <a:gd name="connsiteY6" fmla="*/ 202523 h 1288486"/>
                <a:gd name="connsiteX7" fmla="*/ 1258664 w 4901880"/>
                <a:gd name="connsiteY7" fmla="*/ 194839 h 1288486"/>
                <a:gd name="connsiteX8" fmla="*/ 1304768 w 4901880"/>
                <a:gd name="connsiteY8" fmla="*/ 171787 h 1288486"/>
                <a:gd name="connsiteX9" fmla="*/ 1350873 w 4901880"/>
                <a:gd name="connsiteY9" fmla="*/ 148734 h 1288486"/>
                <a:gd name="connsiteX10" fmla="*/ 1596762 w 4901880"/>
                <a:gd name="connsiteY10" fmla="*/ 164102 h 1288486"/>
                <a:gd name="connsiteX11" fmla="*/ 1619814 w 4901880"/>
                <a:gd name="connsiteY11" fmla="*/ 171787 h 1288486"/>
                <a:gd name="connsiteX12" fmla="*/ 1727390 w 4901880"/>
                <a:gd name="connsiteY12" fmla="*/ 179471 h 1288486"/>
                <a:gd name="connsiteX13" fmla="*/ 2073172 w 4901880"/>
                <a:gd name="connsiteY13" fmla="*/ 202523 h 1288486"/>
                <a:gd name="connsiteX14" fmla="*/ 2680210 w 4901880"/>
                <a:gd name="connsiteY14" fmla="*/ 194839 h 1288486"/>
                <a:gd name="connsiteX15" fmla="*/ 2726315 w 4901880"/>
                <a:gd name="connsiteY15" fmla="*/ 179471 h 1288486"/>
                <a:gd name="connsiteX16" fmla="*/ 2887679 w 4901880"/>
                <a:gd name="connsiteY16" fmla="*/ 171787 h 1288486"/>
                <a:gd name="connsiteX17" fmla="*/ 3248829 w 4901880"/>
                <a:gd name="connsiteY17" fmla="*/ 156418 h 1288486"/>
                <a:gd name="connsiteX18" fmla="*/ 3325669 w 4901880"/>
                <a:gd name="connsiteY18" fmla="*/ 141050 h 1288486"/>
                <a:gd name="connsiteX19" fmla="*/ 3433246 w 4901880"/>
                <a:gd name="connsiteY19" fmla="*/ 133366 h 1288486"/>
                <a:gd name="connsiteX20" fmla="*/ 3502402 w 4901880"/>
                <a:gd name="connsiteY20" fmla="*/ 117998 h 1288486"/>
                <a:gd name="connsiteX21" fmla="*/ 3640715 w 4901880"/>
                <a:gd name="connsiteY21" fmla="*/ 110314 h 1288486"/>
                <a:gd name="connsiteX22" fmla="*/ 3748291 w 4901880"/>
                <a:gd name="connsiteY22" fmla="*/ 94946 h 1288486"/>
                <a:gd name="connsiteX23" fmla="*/ 3925024 w 4901880"/>
                <a:gd name="connsiteY23" fmla="*/ 79578 h 1288486"/>
                <a:gd name="connsiteX24" fmla="*/ 3978812 w 4901880"/>
                <a:gd name="connsiteY24" fmla="*/ 71894 h 1288486"/>
                <a:gd name="connsiteX25" fmla="*/ 4024916 w 4901880"/>
                <a:gd name="connsiteY25" fmla="*/ 56526 h 1288486"/>
                <a:gd name="connsiteX26" fmla="*/ 4286173 w 4901880"/>
                <a:gd name="connsiteY26" fmla="*/ 41158 h 1288486"/>
                <a:gd name="connsiteX27" fmla="*/ 4854792 w 4901880"/>
                <a:gd name="connsiteY27" fmla="*/ 48842 h 1288486"/>
                <a:gd name="connsiteX28" fmla="*/ 4862476 w 4901880"/>
                <a:gd name="connsiteY28" fmla="*/ 194839 h 1288486"/>
                <a:gd name="connsiteX29" fmla="*/ 4854792 w 4901880"/>
                <a:gd name="connsiteY29" fmla="*/ 1224499 h 1288486"/>
                <a:gd name="connsiteX30" fmla="*/ 4847108 w 4901880"/>
                <a:gd name="connsiteY30" fmla="*/ 1255235 h 1288486"/>
                <a:gd name="connsiteX31" fmla="*/ 4501326 w 4901880"/>
                <a:gd name="connsiteY31" fmla="*/ 1262919 h 1288486"/>
                <a:gd name="connsiteX32" fmla="*/ 4309225 w 4901880"/>
                <a:gd name="connsiteY32" fmla="*/ 1270603 h 1288486"/>
                <a:gd name="connsiteX33" fmla="*/ 4063336 w 4901880"/>
                <a:gd name="connsiteY33" fmla="*/ 1270603 h 1288486"/>
                <a:gd name="connsiteX34" fmla="*/ 4001864 w 4901880"/>
                <a:gd name="connsiteY34" fmla="*/ 1262919 h 1288486"/>
                <a:gd name="connsiteX35" fmla="*/ 3825131 w 4901880"/>
                <a:gd name="connsiteY35" fmla="*/ 1255235 h 1288486"/>
                <a:gd name="connsiteX36" fmla="*/ 3218093 w 4901880"/>
                <a:gd name="connsiteY36" fmla="*/ 1247551 h 1288486"/>
                <a:gd name="connsiteX37" fmla="*/ 1673602 w 4901880"/>
                <a:gd name="connsiteY37" fmla="*/ 1247551 h 1288486"/>
                <a:gd name="connsiteX38" fmla="*/ 1489185 w 4901880"/>
                <a:gd name="connsiteY38" fmla="*/ 1239867 h 1288486"/>
                <a:gd name="connsiteX39" fmla="*/ 1450765 w 4901880"/>
                <a:gd name="connsiteY39" fmla="*/ 1232183 h 1288486"/>
                <a:gd name="connsiteX40" fmla="*/ 1427713 w 4901880"/>
                <a:gd name="connsiteY40" fmla="*/ 1224499 h 1288486"/>
                <a:gd name="connsiteX41" fmla="*/ 943619 w 4901880"/>
                <a:gd name="connsiteY41" fmla="*/ 1232183 h 1288486"/>
                <a:gd name="connsiteX42" fmla="*/ 590153 w 4901880"/>
                <a:gd name="connsiteY42" fmla="*/ 1239867 h 1288486"/>
                <a:gd name="connsiteX43" fmla="*/ 29219 w 4901880"/>
                <a:gd name="connsiteY43" fmla="*/ 1232183 h 1288486"/>
                <a:gd name="connsiteX44" fmla="*/ 36903 w 4901880"/>
                <a:gd name="connsiteY44" fmla="*/ 1193763 h 1288486"/>
                <a:gd name="connsiteX45" fmla="*/ 44587 w 4901880"/>
                <a:gd name="connsiteY45" fmla="*/ 1170711 h 1288486"/>
                <a:gd name="connsiteX46" fmla="*/ 52271 w 4901880"/>
                <a:gd name="connsiteY46" fmla="*/ 1139975 h 1288486"/>
                <a:gd name="connsiteX47" fmla="*/ 67639 w 4901880"/>
                <a:gd name="connsiteY47" fmla="*/ 1093871 h 1288486"/>
                <a:gd name="connsiteX48" fmla="*/ 59955 w 4901880"/>
                <a:gd name="connsiteY48" fmla="*/ 701985 h 1288486"/>
                <a:gd name="connsiteX49" fmla="*/ 36903 w 4901880"/>
                <a:gd name="connsiteY49" fmla="*/ 625145 h 1288486"/>
                <a:gd name="connsiteX50" fmla="*/ 29219 w 4901880"/>
                <a:gd name="connsiteY50" fmla="*/ 602092 h 1288486"/>
                <a:gd name="connsiteX51" fmla="*/ 21535 w 4901880"/>
                <a:gd name="connsiteY51" fmla="*/ 579040 h 1288486"/>
                <a:gd name="connsiteX52" fmla="*/ 6167 w 4901880"/>
                <a:gd name="connsiteY52" fmla="*/ 263995 h 12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01880" h="1288486">
                  <a:moveTo>
                    <a:pt x="6167" y="263995"/>
                  </a:moveTo>
                  <a:cubicBezTo>
                    <a:pt x="184217" y="278832"/>
                    <a:pt x="50360" y="271241"/>
                    <a:pt x="336580" y="263995"/>
                  </a:cubicBezTo>
                  <a:lnTo>
                    <a:pt x="705414" y="256311"/>
                  </a:lnTo>
                  <a:cubicBezTo>
                    <a:pt x="733589" y="253750"/>
                    <a:pt x="761710" y="250509"/>
                    <a:pt x="789938" y="248627"/>
                  </a:cubicBezTo>
                  <a:cubicBezTo>
                    <a:pt x="996645" y="234847"/>
                    <a:pt x="870591" y="249111"/>
                    <a:pt x="997407" y="233259"/>
                  </a:cubicBezTo>
                  <a:cubicBezTo>
                    <a:pt x="1069106" y="209359"/>
                    <a:pt x="963240" y="242459"/>
                    <a:pt x="1143404" y="217891"/>
                  </a:cubicBezTo>
                  <a:cubicBezTo>
                    <a:pt x="1159455" y="215702"/>
                    <a:pt x="1173408" y="204312"/>
                    <a:pt x="1189508" y="202523"/>
                  </a:cubicBezTo>
                  <a:lnTo>
                    <a:pt x="1258664" y="194839"/>
                  </a:lnTo>
                  <a:cubicBezTo>
                    <a:pt x="1324737" y="150790"/>
                    <a:pt x="1241134" y="203606"/>
                    <a:pt x="1304768" y="171787"/>
                  </a:cubicBezTo>
                  <a:cubicBezTo>
                    <a:pt x="1364348" y="141996"/>
                    <a:pt x="1292932" y="168047"/>
                    <a:pt x="1350873" y="148734"/>
                  </a:cubicBezTo>
                  <a:cubicBezTo>
                    <a:pt x="1378187" y="150251"/>
                    <a:pt x="1557493" y="159482"/>
                    <a:pt x="1596762" y="164102"/>
                  </a:cubicBezTo>
                  <a:cubicBezTo>
                    <a:pt x="1604806" y="165048"/>
                    <a:pt x="1611770" y="170841"/>
                    <a:pt x="1619814" y="171787"/>
                  </a:cubicBezTo>
                  <a:cubicBezTo>
                    <a:pt x="1655518" y="175988"/>
                    <a:pt x="1691531" y="176910"/>
                    <a:pt x="1727390" y="179471"/>
                  </a:cubicBezTo>
                  <a:cubicBezTo>
                    <a:pt x="1868292" y="226438"/>
                    <a:pt x="1757300" y="194424"/>
                    <a:pt x="2073172" y="202523"/>
                  </a:cubicBezTo>
                  <a:cubicBezTo>
                    <a:pt x="2275518" y="199962"/>
                    <a:pt x="2477974" y="201977"/>
                    <a:pt x="2680210" y="194839"/>
                  </a:cubicBezTo>
                  <a:cubicBezTo>
                    <a:pt x="2696400" y="194268"/>
                    <a:pt x="2710134" y="180242"/>
                    <a:pt x="2726315" y="179471"/>
                  </a:cubicBezTo>
                  <a:lnTo>
                    <a:pt x="2887679" y="171787"/>
                  </a:lnTo>
                  <a:cubicBezTo>
                    <a:pt x="3075487" y="150917"/>
                    <a:pt x="2841794" y="174920"/>
                    <a:pt x="3248829" y="156418"/>
                  </a:cubicBezTo>
                  <a:cubicBezTo>
                    <a:pt x="3344096" y="152088"/>
                    <a:pt x="3253555" y="149063"/>
                    <a:pt x="3325669" y="141050"/>
                  </a:cubicBezTo>
                  <a:cubicBezTo>
                    <a:pt x="3361399" y="137080"/>
                    <a:pt x="3397387" y="135927"/>
                    <a:pt x="3433246" y="133366"/>
                  </a:cubicBezTo>
                  <a:cubicBezTo>
                    <a:pt x="3449307" y="129351"/>
                    <a:pt x="3487444" y="119299"/>
                    <a:pt x="3502402" y="117998"/>
                  </a:cubicBezTo>
                  <a:cubicBezTo>
                    <a:pt x="3548404" y="113998"/>
                    <a:pt x="3594611" y="112875"/>
                    <a:pt x="3640715" y="110314"/>
                  </a:cubicBezTo>
                  <a:cubicBezTo>
                    <a:pt x="3689803" y="93951"/>
                    <a:pt x="3658506" y="102428"/>
                    <a:pt x="3748291" y="94946"/>
                  </a:cubicBezTo>
                  <a:cubicBezTo>
                    <a:pt x="3823861" y="88649"/>
                    <a:pt x="3853484" y="87994"/>
                    <a:pt x="3925024" y="79578"/>
                  </a:cubicBezTo>
                  <a:cubicBezTo>
                    <a:pt x="3943011" y="77462"/>
                    <a:pt x="3960883" y="74455"/>
                    <a:pt x="3978812" y="71894"/>
                  </a:cubicBezTo>
                  <a:cubicBezTo>
                    <a:pt x="3994180" y="66771"/>
                    <a:pt x="4008842" y="58535"/>
                    <a:pt x="4024916" y="56526"/>
                  </a:cubicBezTo>
                  <a:cubicBezTo>
                    <a:pt x="4152518" y="40576"/>
                    <a:pt x="4065754" y="49636"/>
                    <a:pt x="4286173" y="41158"/>
                  </a:cubicBezTo>
                  <a:cubicBezTo>
                    <a:pt x="4475713" y="43719"/>
                    <a:pt x="4671635" y="0"/>
                    <a:pt x="4854792" y="48842"/>
                  </a:cubicBezTo>
                  <a:cubicBezTo>
                    <a:pt x="4901880" y="61399"/>
                    <a:pt x="4862476" y="146106"/>
                    <a:pt x="4862476" y="194839"/>
                  </a:cubicBezTo>
                  <a:cubicBezTo>
                    <a:pt x="4862476" y="538069"/>
                    <a:pt x="4859766" y="881305"/>
                    <a:pt x="4854792" y="1224499"/>
                  </a:cubicBezTo>
                  <a:cubicBezTo>
                    <a:pt x="4854639" y="1235059"/>
                    <a:pt x="4857607" y="1254094"/>
                    <a:pt x="4847108" y="1255235"/>
                  </a:cubicBezTo>
                  <a:cubicBezTo>
                    <a:pt x="4732494" y="1267693"/>
                    <a:pt x="4616568" y="1259626"/>
                    <a:pt x="4501326" y="1262919"/>
                  </a:cubicBezTo>
                  <a:cubicBezTo>
                    <a:pt x="4437267" y="1264749"/>
                    <a:pt x="4373259" y="1268042"/>
                    <a:pt x="4309225" y="1270603"/>
                  </a:cubicBezTo>
                  <a:cubicBezTo>
                    <a:pt x="4201930" y="1288486"/>
                    <a:pt x="4259243" y="1282127"/>
                    <a:pt x="4063336" y="1270603"/>
                  </a:cubicBezTo>
                  <a:cubicBezTo>
                    <a:pt x="4042722" y="1269390"/>
                    <a:pt x="4022471" y="1264248"/>
                    <a:pt x="4001864" y="1262919"/>
                  </a:cubicBezTo>
                  <a:cubicBezTo>
                    <a:pt x="3943020" y="1259123"/>
                    <a:pt x="3884086" y="1256391"/>
                    <a:pt x="3825131" y="1255235"/>
                  </a:cubicBezTo>
                  <a:lnTo>
                    <a:pt x="3218093" y="1247551"/>
                  </a:lnTo>
                  <a:cubicBezTo>
                    <a:pt x="2426022" y="1254623"/>
                    <a:pt x="2408723" y="1260562"/>
                    <a:pt x="1673602" y="1247551"/>
                  </a:cubicBezTo>
                  <a:cubicBezTo>
                    <a:pt x="1612086" y="1246462"/>
                    <a:pt x="1550657" y="1242428"/>
                    <a:pt x="1489185" y="1239867"/>
                  </a:cubicBezTo>
                  <a:cubicBezTo>
                    <a:pt x="1476378" y="1237306"/>
                    <a:pt x="1463435" y="1235351"/>
                    <a:pt x="1450765" y="1232183"/>
                  </a:cubicBezTo>
                  <a:cubicBezTo>
                    <a:pt x="1442907" y="1230219"/>
                    <a:pt x="1435813" y="1224499"/>
                    <a:pt x="1427713" y="1224499"/>
                  </a:cubicBezTo>
                  <a:cubicBezTo>
                    <a:pt x="1266328" y="1224499"/>
                    <a:pt x="1104977" y="1229222"/>
                    <a:pt x="943619" y="1232183"/>
                  </a:cubicBezTo>
                  <a:lnTo>
                    <a:pt x="590153" y="1239867"/>
                  </a:lnTo>
                  <a:cubicBezTo>
                    <a:pt x="388148" y="1273534"/>
                    <a:pt x="411409" y="1272718"/>
                    <a:pt x="29219" y="1232183"/>
                  </a:cubicBezTo>
                  <a:cubicBezTo>
                    <a:pt x="16232" y="1230806"/>
                    <a:pt x="33735" y="1206433"/>
                    <a:pt x="36903" y="1193763"/>
                  </a:cubicBezTo>
                  <a:cubicBezTo>
                    <a:pt x="38867" y="1185905"/>
                    <a:pt x="42362" y="1178499"/>
                    <a:pt x="44587" y="1170711"/>
                  </a:cubicBezTo>
                  <a:cubicBezTo>
                    <a:pt x="47488" y="1160557"/>
                    <a:pt x="49236" y="1150090"/>
                    <a:pt x="52271" y="1139975"/>
                  </a:cubicBezTo>
                  <a:cubicBezTo>
                    <a:pt x="56926" y="1124459"/>
                    <a:pt x="67639" y="1093871"/>
                    <a:pt x="67639" y="1093871"/>
                  </a:cubicBezTo>
                  <a:cubicBezTo>
                    <a:pt x="65078" y="963242"/>
                    <a:pt x="64703" y="832552"/>
                    <a:pt x="59955" y="701985"/>
                  </a:cubicBezTo>
                  <a:cubicBezTo>
                    <a:pt x="59481" y="688950"/>
                    <a:pt x="38524" y="630009"/>
                    <a:pt x="36903" y="625145"/>
                  </a:cubicBezTo>
                  <a:lnTo>
                    <a:pt x="29219" y="602092"/>
                  </a:lnTo>
                  <a:lnTo>
                    <a:pt x="21535" y="579040"/>
                  </a:lnTo>
                  <a:cubicBezTo>
                    <a:pt x="0" y="374457"/>
                    <a:pt x="6167" y="481978"/>
                    <a:pt x="6167" y="26399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229056" y="1672365"/>
              <a:ext cx="1348217" cy="109214"/>
            </a:xfrm>
            <a:custGeom>
              <a:avLst/>
              <a:gdLst>
                <a:gd name="connsiteX0" fmla="*/ 0 w 1348217"/>
                <a:gd name="connsiteY0" fmla="*/ 97678 h 109214"/>
                <a:gd name="connsiteX1" fmla="*/ 1156771 w 1348217"/>
                <a:gd name="connsiteY1" fmla="*/ 86662 h 109214"/>
                <a:gd name="connsiteX2" fmla="*/ 1255923 w 1348217"/>
                <a:gd name="connsiteY2" fmla="*/ 97678 h 109214"/>
                <a:gd name="connsiteX3" fmla="*/ 1344058 w 1348217"/>
                <a:gd name="connsiteY3" fmla="*/ 108695 h 109214"/>
              </a:gdLst>
              <a:ahLst/>
              <a:cxnLst>
                <a:cxn ang="0">
                  <a:pos x="connsiteX0" y="connsiteY0"/>
                </a:cxn>
                <a:cxn ang="0">
                  <a:pos x="connsiteX1" y="connsiteY1"/>
                </a:cxn>
                <a:cxn ang="0">
                  <a:pos x="connsiteX2" y="connsiteY2"/>
                </a:cxn>
                <a:cxn ang="0">
                  <a:pos x="connsiteX3" y="connsiteY3"/>
                </a:cxn>
              </a:cxnLst>
              <a:rect l="l" t="t" r="r" b="b"/>
              <a:pathLst>
                <a:path w="1348217" h="109214">
                  <a:moveTo>
                    <a:pt x="0" y="97678"/>
                  </a:moveTo>
                  <a:cubicBezTo>
                    <a:pt x="439567" y="0"/>
                    <a:pt x="104340" y="66616"/>
                    <a:pt x="1156771" y="86662"/>
                  </a:cubicBezTo>
                  <a:cubicBezTo>
                    <a:pt x="1190019" y="87295"/>
                    <a:pt x="1222926" y="93553"/>
                    <a:pt x="1255923" y="97678"/>
                  </a:cubicBezTo>
                  <a:cubicBezTo>
                    <a:pt x="1348217" y="109214"/>
                    <a:pt x="1305442" y="108695"/>
                    <a:pt x="1344058" y="10869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240073" y="1604790"/>
              <a:ext cx="3470313" cy="124670"/>
            </a:xfrm>
            <a:custGeom>
              <a:avLst/>
              <a:gdLst>
                <a:gd name="connsiteX0" fmla="*/ 0 w 3470313"/>
                <a:gd name="connsiteY0" fmla="*/ 33051 h 124670"/>
                <a:gd name="connsiteX1" fmla="*/ 407624 w 3470313"/>
                <a:gd name="connsiteY1" fmla="*/ 22034 h 124670"/>
                <a:gd name="connsiteX2" fmla="*/ 1101687 w 3470313"/>
                <a:gd name="connsiteY2" fmla="*/ 0 h 124670"/>
                <a:gd name="connsiteX3" fmla="*/ 2622014 w 3470313"/>
                <a:gd name="connsiteY3" fmla="*/ 11017 h 124670"/>
                <a:gd name="connsiteX4" fmla="*/ 2963537 w 3470313"/>
                <a:gd name="connsiteY4" fmla="*/ 22034 h 124670"/>
                <a:gd name="connsiteX5" fmla="*/ 2996588 w 3470313"/>
                <a:gd name="connsiteY5" fmla="*/ 33051 h 124670"/>
                <a:gd name="connsiteX6" fmla="*/ 3183875 w 3470313"/>
                <a:gd name="connsiteY6" fmla="*/ 44068 h 124670"/>
                <a:gd name="connsiteX7" fmla="*/ 3305060 w 3470313"/>
                <a:gd name="connsiteY7" fmla="*/ 77118 h 124670"/>
                <a:gd name="connsiteX8" fmla="*/ 3404212 w 3470313"/>
                <a:gd name="connsiteY8" fmla="*/ 110169 h 124670"/>
                <a:gd name="connsiteX9" fmla="*/ 3470313 w 3470313"/>
                <a:gd name="connsiteY9" fmla="*/ 121186 h 1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313" h="124670">
                  <a:moveTo>
                    <a:pt x="0" y="33051"/>
                  </a:moveTo>
                  <a:lnTo>
                    <a:pt x="407624" y="22034"/>
                  </a:lnTo>
                  <a:cubicBezTo>
                    <a:pt x="1008662" y="7374"/>
                    <a:pt x="722687" y="21056"/>
                    <a:pt x="1101687" y="0"/>
                  </a:cubicBezTo>
                  <a:lnTo>
                    <a:pt x="2622014" y="11017"/>
                  </a:lnTo>
                  <a:cubicBezTo>
                    <a:pt x="2735906" y="12365"/>
                    <a:pt x="2849833" y="15345"/>
                    <a:pt x="2963537" y="22034"/>
                  </a:cubicBezTo>
                  <a:cubicBezTo>
                    <a:pt x="2975130" y="22716"/>
                    <a:pt x="2985033" y="31895"/>
                    <a:pt x="2996588" y="33051"/>
                  </a:cubicBezTo>
                  <a:cubicBezTo>
                    <a:pt x="3058815" y="39274"/>
                    <a:pt x="3121446" y="40396"/>
                    <a:pt x="3183875" y="44068"/>
                  </a:cubicBezTo>
                  <a:cubicBezTo>
                    <a:pt x="3267740" y="72023"/>
                    <a:pt x="3227201" y="61547"/>
                    <a:pt x="3305060" y="77118"/>
                  </a:cubicBezTo>
                  <a:cubicBezTo>
                    <a:pt x="3378364" y="113770"/>
                    <a:pt x="3318786" y="88812"/>
                    <a:pt x="3404212" y="110169"/>
                  </a:cubicBezTo>
                  <a:cubicBezTo>
                    <a:pt x="3462214" y="124670"/>
                    <a:pt x="3411894" y="121186"/>
                    <a:pt x="3470313" y="12118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240073" y="1450554"/>
              <a:ext cx="4803354" cy="101710"/>
            </a:xfrm>
            <a:custGeom>
              <a:avLst/>
              <a:gdLst>
                <a:gd name="connsiteX0" fmla="*/ 0 w 4803354"/>
                <a:gd name="connsiteY0" fmla="*/ 77118 h 101710"/>
                <a:gd name="connsiteX1" fmla="*/ 2038120 w 4803354"/>
                <a:gd name="connsiteY1" fmla="*/ 66101 h 101710"/>
                <a:gd name="connsiteX2" fmla="*/ 2610997 w 4803354"/>
                <a:gd name="connsiteY2" fmla="*/ 44068 h 101710"/>
                <a:gd name="connsiteX3" fmla="*/ 2721166 w 4803354"/>
                <a:gd name="connsiteY3" fmla="*/ 33051 h 101710"/>
                <a:gd name="connsiteX4" fmla="*/ 2963537 w 4803354"/>
                <a:gd name="connsiteY4" fmla="*/ 11017 h 101710"/>
                <a:gd name="connsiteX5" fmla="*/ 3007605 w 4803354"/>
                <a:gd name="connsiteY5" fmla="*/ 0 h 101710"/>
                <a:gd name="connsiteX6" fmla="*/ 4065224 w 4803354"/>
                <a:gd name="connsiteY6" fmla="*/ 11017 h 101710"/>
                <a:gd name="connsiteX7" fmla="*/ 4340646 w 4803354"/>
                <a:gd name="connsiteY7" fmla="*/ 33051 h 101710"/>
                <a:gd name="connsiteX8" fmla="*/ 4472848 w 4803354"/>
                <a:gd name="connsiteY8" fmla="*/ 55085 h 101710"/>
                <a:gd name="connsiteX9" fmla="*/ 4560983 w 4803354"/>
                <a:gd name="connsiteY9" fmla="*/ 66101 h 101710"/>
                <a:gd name="connsiteX10" fmla="*/ 4693185 w 4803354"/>
                <a:gd name="connsiteY10" fmla="*/ 88135 h 101710"/>
                <a:gd name="connsiteX11" fmla="*/ 4726236 w 4803354"/>
                <a:gd name="connsiteY11" fmla="*/ 99152 h 101710"/>
                <a:gd name="connsiteX12" fmla="*/ 4803354 w 4803354"/>
                <a:gd name="connsiteY12" fmla="*/ 99152 h 10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3354" h="101710">
                  <a:moveTo>
                    <a:pt x="0" y="77118"/>
                  </a:moveTo>
                  <a:lnTo>
                    <a:pt x="2038120" y="66101"/>
                  </a:lnTo>
                  <a:cubicBezTo>
                    <a:pt x="2229205" y="63682"/>
                    <a:pt x="2610997" y="44068"/>
                    <a:pt x="2610997" y="44068"/>
                  </a:cubicBezTo>
                  <a:lnTo>
                    <a:pt x="2721166" y="33051"/>
                  </a:lnTo>
                  <a:cubicBezTo>
                    <a:pt x="2809950" y="25652"/>
                    <a:pt x="2878817" y="25137"/>
                    <a:pt x="2963537" y="11017"/>
                  </a:cubicBezTo>
                  <a:cubicBezTo>
                    <a:pt x="2978472" y="8528"/>
                    <a:pt x="2992916" y="3672"/>
                    <a:pt x="3007605" y="0"/>
                  </a:cubicBezTo>
                  <a:lnTo>
                    <a:pt x="4065224" y="11017"/>
                  </a:lnTo>
                  <a:cubicBezTo>
                    <a:pt x="4157296" y="13300"/>
                    <a:pt x="4340646" y="33051"/>
                    <a:pt x="4340646" y="33051"/>
                  </a:cubicBezTo>
                  <a:cubicBezTo>
                    <a:pt x="4406414" y="54974"/>
                    <a:pt x="4358803" y="41668"/>
                    <a:pt x="4472848" y="55085"/>
                  </a:cubicBezTo>
                  <a:lnTo>
                    <a:pt x="4560983" y="66101"/>
                  </a:lnTo>
                  <a:cubicBezTo>
                    <a:pt x="4638467" y="91929"/>
                    <a:pt x="4545594" y="63536"/>
                    <a:pt x="4693185" y="88135"/>
                  </a:cubicBezTo>
                  <a:cubicBezTo>
                    <a:pt x="4704640" y="90044"/>
                    <a:pt x="4714681" y="97996"/>
                    <a:pt x="4726236" y="99152"/>
                  </a:cubicBezTo>
                  <a:cubicBezTo>
                    <a:pt x="4751814" y="101710"/>
                    <a:pt x="4777648" y="99152"/>
                    <a:pt x="4803354" y="9915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216203" y="1657856"/>
              <a:ext cx="4876800" cy="233373"/>
            </a:xfrm>
            <a:custGeom>
              <a:avLst/>
              <a:gdLst>
                <a:gd name="connsiteX0" fmla="*/ 0 w 4803354"/>
                <a:gd name="connsiteY0" fmla="*/ 233373 h 233373"/>
                <a:gd name="connsiteX1" fmla="*/ 683046 w 4803354"/>
                <a:gd name="connsiteY1" fmla="*/ 222356 h 233373"/>
                <a:gd name="connsiteX2" fmla="*/ 1024569 w 4803354"/>
                <a:gd name="connsiteY2" fmla="*/ 189305 h 233373"/>
                <a:gd name="connsiteX3" fmla="*/ 1167788 w 4803354"/>
                <a:gd name="connsiteY3" fmla="*/ 178289 h 233373"/>
                <a:gd name="connsiteX4" fmla="*/ 2467778 w 4803354"/>
                <a:gd name="connsiteY4" fmla="*/ 156255 h 233373"/>
                <a:gd name="connsiteX5" fmla="*/ 2577947 w 4803354"/>
                <a:gd name="connsiteY5" fmla="*/ 145238 h 233373"/>
                <a:gd name="connsiteX6" fmla="*/ 2985571 w 4803354"/>
                <a:gd name="connsiteY6" fmla="*/ 123204 h 233373"/>
                <a:gd name="connsiteX7" fmla="*/ 3227942 w 4803354"/>
                <a:gd name="connsiteY7" fmla="*/ 101171 h 233373"/>
                <a:gd name="connsiteX8" fmla="*/ 3558448 w 4803354"/>
                <a:gd name="connsiteY8" fmla="*/ 68120 h 233373"/>
                <a:gd name="connsiteX9" fmla="*/ 3701667 w 4803354"/>
                <a:gd name="connsiteY9" fmla="*/ 57103 h 233373"/>
                <a:gd name="connsiteX10" fmla="*/ 3833870 w 4803354"/>
                <a:gd name="connsiteY10" fmla="*/ 35069 h 233373"/>
                <a:gd name="connsiteX11" fmla="*/ 3922005 w 4803354"/>
                <a:gd name="connsiteY11" fmla="*/ 24052 h 233373"/>
                <a:gd name="connsiteX12" fmla="*/ 4120308 w 4803354"/>
                <a:gd name="connsiteY12" fmla="*/ 13036 h 233373"/>
                <a:gd name="connsiteX13" fmla="*/ 4803354 w 4803354"/>
                <a:gd name="connsiteY13" fmla="*/ 2019 h 23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3354" h="233373">
                  <a:moveTo>
                    <a:pt x="0" y="233373"/>
                  </a:moveTo>
                  <a:lnTo>
                    <a:pt x="683046" y="222356"/>
                  </a:lnTo>
                  <a:cubicBezTo>
                    <a:pt x="967074" y="212331"/>
                    <a:pt x="851908" y="205748"/>
                    <a:pt x="1024569" y="189305"/>
                  </a:cubicBezTo>
                  <a:cubicBezTo>
                    <a:pt x="1072234" y="184766"/>
                    <a:pt x="1120048" y="181961"/>
                    <a:pt x="1167788" y="178289"/>
                  </a:cubicBezTo>
                  <a:cubicBezTo>
                    <a:pt x="1602303" y="33446"/>
                    <a:pt x="1159797" y="177183"/>
                    <a:pt x="2467778" y="156255"/>
                  </a:cubicBezTo>
                  <a:cubicBezTo>
                    <a:pt x="2504679" y="155665"/>
                    <a:pt x="2541105" y="147405"/>
                    <a:pt x="2577947" y="145238"/>
                  </a:cubicBezTo>
                  <a:cubicBezTo>
                    <a:pt x="2950223" y="123339"/>
                    <a:pt x="2721815" y="145811"/>
                    <a:pt x="2985571" y="123204"/>
                  </a:cubicBezTo>
                  <a:lnTo>
                    <a:pt x="3227942" y="101171"/>
                  </a:lnTo>
                  <a:cubicBezTo>
                    <a:pt x="3355444" y="58670"/>
                    <a:pt x="3248304" y="91381"/>
                    <a:pt x="3558448" y="68120"/>
                  </a:cubicBezTo>
                  <a:lnTo>
                    <a:pt x="3701667" y="57103"/>
                  </a:lnTo>
                  <a:cubicBezTo>
                    <a:pt x="3772360" y="42964"/>
                    <a:pt x="3751881" y="46001"/>
                    <a:pt x="3833870" y="35069"/>
                  </a:cubicBezTo>
                  <a:cubicBezTo>
                    <a:pt x="3863217" y="31156"/>
                    <a:pt x="3892485" y="26323"/>
                    <a:pt x="3922005" y="24052"/>
                  </a:cubicBezTo>
                  <a:cubicBezTo>
                    <a:pt x="3988013" y="18975"/>
                    <a:pt x="4054144" y="15317"/>
                    <a:pt x="4120308" y="13036"/>
                  </a:cubicBezTo>
                  <a:cubicBezTo>
                    <a:pt x="4498369" y="0"/>
                    <a:pt x="4492879" y="2019"/>
                    <a:pt x="4803354" y="201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2216203" y="1905000"/>
              <a:ext cx="4876800" cy="990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016803" y="1676400"/>
              <a:ext cx="76200" cy="990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5257800" y="838200"/>
            <a:ext cx="4903397" cy="1524770"/>
            <a:chOff x="2209800" y="1371600"/>
            <a:chExt cx="4903397" cy="1524770"/>
          </a:xfrm>
        </p:grpSpPr>
        <p:sp>
          <p:nvSpPr>
            <p:cNvPr id="42" name="Rectangle 41"/>
            <p:cNvSpPr/>
            <p:nvPr/>
          </p:nvSpPr>
          <p:spPr>
            <a:xfrm>
              <a:off x="2216203" y="1371600"/>
              <a:ext cx="4876800" cy="1524000"/>
            </a:xfrm>
            <a:prstGeom prst="rect">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211317" y="1607884"/>
              <a:ext cx="4901880" cy="1288486"/>
            </a:xfrm>
            <a:custGeom>
              <a:avLst/>
              <a:gdLst>
                <a:gd name="connsiteX0" fmla="*/ 6167 w 4901880"/>
                <a:gd name="connsiteY0" fmla="*/ 263995 h 1288486"/>
                <a:gd name="connsiteX1" fmla="*/ 336580 w 4901880"/>
                <a:gd name="connsiteY1" fmla="*/ 263995 h 1288486"/>
                <a:gd name="connsiteX2" fmla="*/ 705414 w 4901880"/>
                <a:gd name="connsiteY2" fmla="*/ 256311 h 1288486"/>
                <a:gd name="connsiteX3" fmla="*/ 789938 w 4901880"/>
                <a:gd name="connsiteY3" fmla="*/ 248627 h 1288486"/>
                <a:gd name="connsiteX4" fmla="*/ 997407 w 4901880"/>
                <a:gd name="connsiteY4" fmla="*/ 233259 h 1288486"/>
                <a:gd name="connsiteX5" fmla="*/ 1143404 w 4901880"/>
                <a:gd name="connsiteY5" fmla="*/ 217891 h 1288486"/>
                <a:gd name="connsiteX6" fmla="*/ 1189508 w 4901880"/>
                <a:gd name="connsiteY6" fmla="*/ 202523 h 1288486"/>
                <a:gd name="connsiteX7" fmla="*/ 1258664 w 4901880"/>
                <a:gd name="connsiteY7" fmla="*/ 194839 h 1288486"/>
                <a:gd name="connsiteX8" fmla="*/ 1304768 w 4901880"/>
                <a:gd name="connsiteY8" fmla="*/ 171787 h 1288486"/>
                <a:gd name="connsiteX9" fmla="*/ 1350873 w 4901880"/>
                <a:gd name="connsiteY9" fmla="*/ 148734 h 1288486"/>
                <a:gd name="connsiteX10" fmla="*/ 1596762 w 4901880"/>
                <a:gd name="connsiteY10" fmla="*/ 164102 h 1288486"/>
                <a:gd name="connsiteX11" fmla="*/ 1619814 w 4901880"/>
                <a:gd name="connsiteY11" fmla="*/ 171787 h 1288486"/>
                <a:gd name="connsiteX12" fmla="*/ 1727390 w 4901880"/>
                <a:gd name="connsiteY12" fmla="*/ 179471 h 1288486"/>
                <a:gd name="connsiteX13" fmla="*/ 2073172 w 4901880"/>
                <a:gd name="connsiteY13" fmla="*/ 202523 h 1288486"/>
                <a:gd name="connsiteX14" fmla="*/ 2680210 w 4901880"/>
                <a:gd name="connsiteY14" fmla="*/ 194839 h 1288486"/>
                <a:gd name="connsiteX15" fmla="*/ 2726315 w 4901880"/>
                <a:gd name="connsiteY15" fmla="*/ 179471 h 1288486"/>
                <a:gd name="connsiteX16" fmla="*/ 2887679 w 4901880"/>
                <a:gd name="connsiteY16" fmla="*/ 171787 h 1288486"/>
                <a:gd name="connsiteX17" fmla="*/ 3248829 w 4901880"/>
                <a:gd name="connsiteY17" fmla="*/ 156418 h 1288486"/>
                <a:gd name="connsiteX18" fmla="*/ 3325669 w 4901880"/>
                <a:gd name="connsiteY18" fmla="*/ 141050 h 1288486"/>
                <a:gd name="connsiteX19" fmla="*/ 3433246 w 4901880"/>
                <a:gd name="connsiteY19" fmla="*/ 133366 h 1288486"/>
                <a:gd name="connsiteX20" fmla="*/ 3502402 w 4901880"/>
                <a:gd name="connsiteY20" fmla="*/ 117998 h 1288486"/>
                <a:gd name="connsiteX21" fmla="*/ 3640715 w 4901880"/>
                <a:gd name="connsiteY21" fmla="*/ 110314 h 1288486"/>
                <a:gd name="connsiteX22" fmla="*/ 3748291 w 4901880"/>
                <a:gd name="connsiteY22" fmla="*/ 94946 h 1288486"/>
                <a:gd name="connsiteX23" fmla="*/ 3925024 w 4901880"/>
                <a:gd name="connsiteY23" fmla="*/ 79578 h 1288486"/>
                <a:gd name="connsiteX24" fmla="*/ 3978812 w 4901880"/>
                <a:gd name="connsiteY24" fmla="*/ 71894 h 1288486"/>
                <a:gd name="connsiteX25" fmla="*/ 4024916 w 4901880"/>
                <a:gd name="connsiteY25" fmla="*/ 56526 h 1288486"/>
                <a:gd name="connsiteX26" fmla="*/ 4286173 w 4901880"/>
                <a:gd name="connsiteY26" fmla="*/ 41158 h 1288486"/>
                <a:gd name="connsiteX27" fmla="*/ 4854792 w 4901880"/>
                <a:gd name="connsiteY27" fmla="*/ 48842 h 1288486"/>
                <a:gd name="connsiteX28" fmla="*/ 4862476 w 4901880"/>
                <a:gd name="connsiteY28" fmla="*/ 194839 h 1288486"/>
                <a:gd name="connsiteX29" fmla="*/ 4854792 w 4901880"/>
                <a:gd name="connsiteY29" fmla="*/ 1224499 h 1288486"/>
                <a:gd name="connsiteX30" fmla="*/ 4847108 w 4901880"/>
                <a:gd name="connsiteY30" fmla="*/ 1255235 h 1288486"/>
                <a:gd name="connsiteX31" fmla="*/ 4501326 w 4901880"/>
                <a:gd name="connsiteY31" fmla="*/ 1262919 h 1288486"/>
                <a:gd name="connsiteX32" fmla="*/ 4309225 w 4901880"/>
                <a:gd name="connsiteY32" fmla="*/ 1270603 h 1288486"/>
                <a:gd name="connsiteX33" fmla="*/ 4063336 w 4901880"/>
                <a:gd name="connsiteY33" fmla="*/ 1270603 h 1288486"/>
                <a:gd name="connsiteX34" fmla="*/ 4001864 w 4901880"/>
                <a:gd name="connsiteY34" fmla="*/ 1262919 h 1288486"/>
                <a:gd name="connsiteX35" fmla="*/ 3825131 w 4901880"/>
                <a:gd name="connsiteY35" fmla="*/ 1255235 h 1288486"/>
                <a:gd name="connsiteX36" fmla="*/ 3218093 w 4901880"/>
                <a:gd name="connsiteY36" fmla="*/ 1247551 h 1288486"/>
                <a:gd name="connsiteX37" fmla="*/ 1673602 w 4901880"/>
                <a:gd name="connsiteY37" fmla="*/ 1247551 h 1288486"/>
                <a:gd name="connsiteX38" fmla="*/ 1489185 w 4901880"/>
                <a:gd name="connsiteY38" fmla="*/ 1239867 h 1288486"/>
                <a:gd name="connsiteX39" fmla="*/ 1450765 w 4901880"/>
                <a:gd name="connsiteY39" fmla="*/ 1232183 h 1288486"/>
                <a:gd name="connsiteX40" fmla="*/ 1427713 w 4901880"/>
                <a:gd name="connsiteY40" fmla="*/ 1224499 h 1288486"/>
                <a:gd name="connsiteX41" fmla="*/ 943619 w 4901880"/>
                <a:gd name="connsiteY41" fmla="*/ 1232183 h 1288486"/>
                <a:gd name="connsiteX42" fmla="*/ 590153 w 4901880"/>
                <a:gd name="connsiteY42" fmla="*/ 1239867 h 1288486"/>
                <a:gd name="connsiteX43" fmla="*/ 29219 w 4901880"/>
                <a:gd name="connsiteY43" fmla="*/ 1232183 h 1288486"/>
                <a:gd name="connsiteX44" fmla="*/ 36903 w 4901880"/>
                <a:gd name="connsiteY44" fmla="*/ 1193763 h 1288486"/>
                <a:gd name="connsiteX45" fmla="*/ 44587 w 4901880"/>
                <a:gd name="connsiteY45" fmla="*/ 1170711 h 1288486"/>
                <a:gd name="connsiteX46" fmla="*/ 52271 w 4901880"/>
                <a:gd name="connsiteY46" fmla="*/ 1139975 h 1288486"/>
                <a:gd name="connsiteX47" fmla="*/ 67639 w 4901880"/>
                <a:gd name="connsiteY47" fmla="*/ 1093871 h 1288486"/>
                <a:gd name="connsiteX48" fmla="*/ 59955 w 4901880"/>
                <a:gd name="connsiteY48" fmla="*/ 701985 h 1288486"/>
                <a:gd name="connsiteX49" fmla="*/ 36903 w 4901880"/>
                <a:gd name="connsiteY49" fmla="*/ 625145 h 1288486"/>
                <a:gd name="connsiteX50" fmla="*/ 29219 w 4901880"/>
                <a:gd name="connsiteY50" fmla="*/ 602092 h 1288486"/>
                <a:gd name="connsiteX51" fmla="*/ 21535 w 4901880"/>
                <a:gd name="connsiteY51" fmla="*/ 579040 h 1288486"/>
                <a:gd name="connsiteX52" fmla="*/ 6167 w 4901880"/>
                <a:gd name="connsiteY52" fmla="*/ 263995 h 12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01880" h="1288486">
                  <a:moveTo>
                    <a:pt x="6167" y="263995"/>
                  </a:moveTo>
                  <a:cubicBezTo>
                    <a:pt x="184217" y="278832"/>
                    <a:pt x="50360" y="271241"/>
                    <a:pt x="336580" y="263995"/>
                  </a:cubicBezTo>
                  <a:lnTo>
                    <a:pt x="705414" y="256311"/>
                  </a:lnTo>
                  <a:cubicBezTo>
                    <a:pt x="733589" y="253750"/>
                    <a:pt x="761710" y="250509"/>
                    <a:pt x="789938" y="248627"/>
                  </a:cubicBezTo>
                  <a:cubicBezTo>
                    <a:pt x="996645" y="234847"/>
                    <a:pt x="870591" y="249111"/>
                    <a:pt x="997407" y="233259"/>
                  </a:cubicBezTo>
                  <a:cubicBezTo>
                    <a:pt x="1069106" y="209359"/>
                    <a:pt x="963240" y="242459"/>
                    <a:pt x="1143404" y="217891"/>
                  </a:cubicBezTo>
                  <a:cubicBezTo>
                    <a:pt x="1159455" y="215702"/>
                    <a:pt x="1173408" y="204312"/>
                    <a:pt x="1189508" y="202523"/>
                  </a:cubicBezTo>
                  <a:lnTo>
                    <a:pt x="1258664" y="194839"/>
                  </a:lnTo>
                  <a:cubicBezTo>
                    <a:pt x="1324737" y="150790"/>
                    <a:pt x="1241134" y="203606"/>
                    <a:pt x="1304768" y="171787"/>
                  </a:cubicBezTo>
                  <a:cubicBezTo>
                    <a:pt x="1364348" y="141996"/>
                    <a:pt x="1292932" y="168047"/>
                    <a:pt x="1350873" y="148734"/>
                  </a:cubicBezTo>
                  <a:cubicBezTo>
                    <a:pt x="1378187" y="150251"/>
                    <a:pt x="1557493" y="159482"/>
                    <a:pt x="1596762" y="164102"/>
                  </a:cubicBezTo>
                  <a:cubicBezTo>
                    <a:pt x="1604806" y="165048"/>
                    <a:pt x="1611770" y="170841"/>
                    <a:pt x="1619814" y="171787"/>
                  </a:cubicBezTo>
                  <a:cubicBezTo>
                    <a:pt x="1655518" y="175988"/>
                    <a:pt x="1691531" y="176910"/>
                    <a:pt x="1727390" y="179471"/>
                  </a:cubicBezTo>
                  <a:cubicBezTo>
                    <a:pt x="1868292" y="226438"/>
                    <a:pt x="1757300" y="194424"/>
                    <a:pt x="2073172" y="202523"/>
                  </a:cubicBezTo>
                  <a:cubicBezTo>
                    <a:pt x="2275518" y="199962"/>
                    <a:pt x="2477974" y="201977"/>
                    <a:pt x="2680210" y="194839"/>
                  </a:cubicBezTo>
                  <a:cubicBezTo>
                    <a:pt x="2696400" y="194268"/>
                    <a:pt x="2710134" y="180242"/>
                    <a:pt x="2726315" y="179471"/>
                  </a:cubicBezTo>
                  <a:lnTo>
                    <a:pt x="2887679" y="171787"/>
                  </a:lnTo>
                  <a:cubicBezTo>
                    <a:pt x="3075487" y="150917"/>
                    <a:pt x="2841794" y="174920"/>
                    <a:pt x="3248829" y="156418"/>
                  </a:cubicBezTo>
                  <a:cubicBezTo>
                    <a:pt x="3344096" y="152088"/>
                    <a:pt x="3253555" y="149063"/>
                    <a:pt x="3325669" y="141050"/>
                  </a:cubicBezTo>
                  <a:cubicBezTo>
                    <a:pt x="3361399" y="137080"/>
                    <a:pt x="3397387" y="135927"/>
                    <a:pt x="3433246" y="133366"/>
                  </a:cubicBezTo>
                  <a:cubicBezTo>
                    <a:pt x="3449307" y="129351"/>
                    <a:pt x="3487444" y="119299"/>
                    <a:pt x="3502402" y="117998"/>
                  </a:cubicBezTo>
                  <a:cubicBezTo>
                    <a:pt x="3548404" y="113998"/>
                    <a:pt x="3594611" y="112875"/>
                    <a:pt x="3640715" y="110314"/>
                  </a:cubicBezTo>
                  <a:cubicBezTo>
                    <a:pt x="3689803" y="93951"/>
                    <a:pt x="3658506" y="102428"/>
                    <a:pt x="3748291" y="94946"/>
                  </a:cubicBezTo>
                  <a:cubicBezTo>
                    <a:pt x="3823861" y="88649"/>
                    <a:pt x="3853484" y="87994"/>
                    <a:pt x="3925024" y="79578"/>
                  </a:cubicBezTo>
                  <a:cubicBezTo>
                    <a:pt x="3943011" y="77462"/>
                    <a:pt x="3960883" y="74455"/>
                    <a:pt x="3978812" y="71894"/>
                  </a:cubicBezTo>
                  <a:cubicBezTo>
                    <a:pt x="3994180" y="66771"/>
                    <a:pt x="4008842" y="58535"/>
                    <a:pt x="4024916" y="56526"/>
                  </a:cubicBezTo>
                  <a:cubicBezTo>
                    <a:pt x="4152518" y="40576"/>
                    <a:pt x="4065754" y="49636"/>
                    <a:pt x="4286173" y="41158"/>
                  </a:cubicBezTo>
                  <a:cubicBezTo>
                    <a:pt x="4475713" y="43719"/>
                    <a:pt x="4671635" y="0"/>
                    <a:pt x="4854792" y="48842"/>
                  </a:cubicBezTo>
                  <a:cubicBezTo>
                    <a:pt x="4901880" y="61399"/>
                    <a:pt x="4862476" y="146106"/>
                    <a:pt x="4862476" y="194839"/>
                  </a:cubicBezTo>
                  <a:cubicBezTo>
                    <a:pt x="4862476" y="538069"/>
                    <a:pt x="4859766" y="881305"/>
                    <a:pt x="4854792" y="1224499"/>
                  </a:cubicBezTo>
                  <a:cubicBezTo>
                    <a:pt x="4854639" y="1235059"/>
                    <a:pt x="4857607" y="1254094"/>
                    <a:pt x="4847108" y="1255235"/>
                  </a:cubicBezTo>
                  <a:cubicBezTo>
                    <a:pt x="4732494" y="1267693"/>
                    <a:pt x="4616568" y="1259626"/>
                    <a:pt x="4501326" y="1262919"/>
                  </a:cubicBezTo>
                  <a:cubicBezTo>
                    <a:pt x="4437267" y="1264749"/>
                    <a:pt x="4373259" y="1268042"/>
                    <a:pt x="4309225" y="1270603"/>
                  </a:cubicBezTo>
                  <a:cubicBezTo>
                    <a:pt x="4201930" y="1288486"/>
                    <a:pt x="4259243" y="1282127"/>
                    <a:pt x="4063336" y="1270603"/>
                  </a:cubicBezTo>
                  <a:cubicBezTo>
                    <a:pt x="4042722" y="1269390"/>
                    <a:pt x="4022471" y="1264248"/>
                    <a:pt x="4001864" y="1262919"/>
                  </a:cubicBezTo>
                  <a:cubicBezTo>
                    <a:pt x="3943020" y="1259123"/>
                    <a:pt x="3884086" y="1256391"/>
                    <a:pt x="3825131" y="1255235"/>
                  </a:cubicBezTo>
                  <a:lnTo>
                    <a:pt x="3218093" y="1247551"/>
                  </a:lnTo>
                  <a:cubicBezTo>
                    <a:pt x="2426022" y="1254623"/>
                    <a:pt x="2408723" y="1260562"/>
                    <a:pt x="1673602" y="1247551"/>
                  </a:cubicBezTo>
                  <a:cubicBezTo>
                    <a:pt x="1612086" y="1246462"/>
                    <a:pt x="1550657" y="1242428"/>
                    <a:pt x="1489185" y="1239867"/>
                  </a:cubicBezTo>
                  <a:cubicBezTo>
                    <a:pt x="1476378" y="1237306"/>
                    <a:pt x="1463435" y="1235351"/>
                    <a:pt x="1450765" y="1232183"/>
                  </a:cubicBezTo>
                  <a:cubicBezTo>
                    <a:pt x="1442907" y="1230219"/>
                    <a:pt x="1435813" y="1224499"/>
                    <a:pt x="1427713" y="1224499"/>
                  </a:cubicBezTo>
                  <a:cubicBezTo>
                    <a:pt x="1266328" y="1224499"/>
                    <a:pt x="1104977" y="1229222"/>
                    <a:pt x="943619" y="1232183"/>
                  </a:cubicBezTo>
                  <a:lnTo>
                    <a:pt x="590153" y="1239867"/>
                  </a:lnTo>
                  <a:cubicBezTo>
                    <a:pt x="388148" y="1273534"/>
                    <a:pt x="411409" y="1272718"/>
                    <a:pt x="29219" y="1232183"/>
                  </a:cubicBezTo>
                  <a:cubicBezTo>
                    <a:pt x="16232" y="1230806"/>
                    <a:pt x="33735" y="1206433"/>
                    <a:pt x="36903" y="1193763"/>
                  </a:cubicBezTo>
                  <a:cubicBezTo>
                    <a:pt x="38867" y="1185905"/>
                    <a:pt x="42362" y="1178499"/>
                    <a:pt x="44587" y="1170711"/>
                  </a:cubicBezTo>
                  <a:cubicBezTo>
                    <a:pt x="47488" y="1160557"/>
                    <a:pt x="49236" y="1150090"/>
                    <a:pt x="52271" y="1139975"/>
                  </a:cubicBezTo>
                  <a:cubicBezTo>
                    <a:pt x="56926" y="1124459"/>
                    <a:pt x="67639" y="1093871"/>
                    <a:pt x="67639" y="1093871"/>
                  </a:cubicBezTo>
                  <a:cubicBezTo>
                    <a:pt x="65078" y="963242"/>
                    <a:pt x="64703" y="832552"/>
                    <a:pt x="59955" y="701985"/>
                  </a:cubicBezTo>
                  <a:cubicBezTo>
                    <a:pt x="59481" y="688950"/>
                    <a:pt x="38524" y="630009"/>
                    <a:pt x="36903" y="625145"/>
                  </a:cubicBezTo>
                  <a:lnTo>
                    <a:pt x="29219" y="602092"/>
                  </a:lnTo>
                  <a:lnTo>
                    <a:pt x="21535" y="579040"/>
                  </a:lnTo>
                  <a:cubicBezTo>
                    <a:pt x="0" y="374457"/>
                    <a:pt x="6167" y="481978"/>
                    <a:pt x="6167" y="263995"/>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2229056" y="1672365"/>
              <a:ext cx="1348217" cy="109214"/>
            </a:xfrm>
            <a:custGeom>
              <a:avLst/>
              <a:gdLst>
                <a:gd name="connsiteX0" fmla="*/ 0 w 1348217"/>
                <a:gd name="connsiteY0" fmla="*/ 97678 h 109214"/>
                <a:gd name="connsiteX1" fmla="*/ 1156771 w 1348217"/>
                <a:gd name="connsiteY1" fmla="*/ 86662 h 109214"/>
                <a:gd name="connsiteX2" fmla="*/ 1255923 w 1348217"/>
                <a:gd name="connsiteY2" fmla="*/ 97678 h 109214"/>
                <a:gd name="connsiteX3" fmla="*/ 1344058 w 1348217"/>
                <a:gd name="connsiteY3" fmla="*/ 108695 h 109214"/>
              </a:gdLst>
              <a:ahLst/>
              <a:cxnLst>
                <a:cxn ang="0">
                  <a:pos x="connsiteX0" y="connsiteY0"/>
                </a:cxn>
                <a:cxn ang="0">
                  <a:pos x="connsiteX1" y="connsiteY1"/>
                </a:cxn>
                <a:cxn ang="0">
                  <a:pos x="connsiteX2" y="connsiteY2"/>
                </a:cxn>
                <a:cxn ang="0">
                  <a:pos x="connsiteX3" y="connsiteY3"/>
                </a:cxn>
              </a:cxnLst>
              <a:rect l="l" t="t" r="r" b="b"/>
              <a:pathLst>
                <a:path w="1348217" h="109214">
                  <a:moveTo>
                    <a:pt x="0" y="97678"/>
                  </a:moveTo>
                  <a:cubicBezTo>
                    <a:pt x="439567" y="0"/>
                    <a:pt x="104340" y="66616"/>
                    <a:pt x="1156771" y="86662"/>
                  </a:cubicBezTo>
                  <a:cubicBezTo>
                    <a:pt x="1190019" y="87295"/>
                    <a:pt x="1222926" y="93553"/>
                    <a:pt x="1255923" y="97678"/>
                  </a:cubicBezTo>
                  <a:cubicBezTo>
                    <a:pt x="1348217" y="109214"/>
                    <a:pt x="1305442" y="108695"/>
                    <a:pt x="1344058" y="10869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2240073" y="1604790"/>
              <a:ext cx="3470313" cy="124670"/>
            </a:xfrm>
            <a:custGeom>
              <a:avLst/>
              <a:gdLst>
                <a:gd name="connsiteX0" fmla="*/ 0 w 3470313"/>
                <a:gd name="connsiteY0" fmla="*/ 33051 h 124670"/>
                <a:gd name="connsiteX1" fmla="*/ 407624 w 3470313"/>
                <a:gd name="connsiteY1" fmla="*/ 22034 h 124670"/>
                <a:gd name="connsiteX2" fmla="*/ 1101687 w 3470313"/>
                <a:gd name="connsiteY2" fmla="*/ 0 h 124670"/>
                <a:gd name="connsiteX3" fmla="*/ 2622014 w 3470313"/>
                <a:gd name="connsiteY3" fmla="*/ 11017 h 124670"/>
                <a:gd name="connsiteX4" fmla="*/ 2963537 w 3470313"/>
                <a:gd name="connsiteY4" fmla="*/ 22034 h 124670"/>
                <a:gd name="connsiteX5" fmla="*/ 2996588 w 3470313"/>
                <a:gd name="connsiteY5" fmla="*/ 33051 h 124670"/>
                <a:gd name="connsiteX6" fmla="*/ 3183875 w 3470313"/>
                <a:gd name="connsiteY6" fmla="*/ 44068 h 124670"/>
                <a:gd name="connsiteX7" fmla="*/ 3305060 w 3470313"/>
                <a:gd name="connsiteY7" fmla="*/ 77118 h 124670"/>
                <a:gd name="connsiteX8" fmla="*/ 3404212 w 3470313"/>
                <a:gd name="connsiteY8" fmla="*/ 110169 h 124670"/>
                <a:gd name="connsiteX9" fmla="*/ 3470313 w 3470313"/>
                <a:gd name="connsiteY9" fmla="*/ 121186 h 12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0313" h="124670">
                  <a:moveTo>
                    <a:pt x="0" y="33051"/>
                  </a:moveTo>
                  <a:lnTo>
                    <a:pt x="407624" y="22034"/>
                  </a:lnTo>
                  <a:cubicBezTo>
                    <a:pt x="1008662" y="7374"/>
                    <a:pt x="722687" y="21056"/>
                    <a:pt x="1101687" y="0"/>
                  </a:cubicBezTo>
                  <a:lnTo>
                    <a:pt x="2622014" y="11017"/>
                  </a:lnTo>
                  <a:cubicBezTo>
                    <a:pt x="2735906" y="12365"/>
                    <a:pt x="2849833" y="15345"/>
                    <a:pt x="2963537" y="22034"/>
                  </a:cubicBezTo>
                  <a:cubicBezTo>
                    <a:pt x="2975130" y="22716"/>
                    <a:pt x="2985033" y="31895"/>
                    <a:pt x="2996588" y="33051"/>
                  </a:cubicBezTo>
                  <a:cubicBezTo>
                    <a:pt x="3058815" y="39274"/>
                    <a:pt x="3121446" y="40396"/>
                    <a:pt x="3183875" y="44068"/>
                  </a:cubicBezTo>
                  <a:cubicBezTo>
                    <a:pt x="3267740" y="72023"/>
                    <a:pt x="3227201" y="61547"/>
                    <a:pt x="3305060" y="77118"/>
                  </a:cubicBezTo>
                  <a:cubicBezTo>
                    <a:pt x="3378364" y="113770"/>
                    <a:pt x="3318786" y="88812"/>
                    <a:pt x="3404212" y="110169"/>
                  </a:cubicBezTo>
                  <a:cubicBezTo>
                    <a:pt x="3462214" y="124670"/>
                    <a:pt x="3411894" y="121186"/>
                    <a:pt x="3470313" y="12118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240073" y="1450554"/>
              <a:ext cx="4803354" cy="101710"/>
            </a:xfrm>
            <a:custGeom>
              <a:avLst/>
              <a:gdLst>
                <a:gd name="connsiteX0" fmla="*/ 0 w 4803354"/>
                <a:gd name="connsiteY0" fmla="*/ 77118 h 101710"/>
                <a:gd name="connsiteX1" fmla="*/ 2038120 w 4803354"/>
                <a:gd name="connsiteY1" fmla="*/ 66101 h 101710"/>
                <a:gd name="connsiteX2" fmla="*/ 2610997 w 4803354"/>
                <a:gd name="connsiteY2" fmla="*/ 44068 h 101710"/>
                <a:gd name="connsiteX3" fmla="*/ 2721166 w 4803354"/>
                <a:gd name="connsiteY3" fmla="*/ 33051 h 101710"/>
                <a:gd name="connsiteX4" fmla="*/ 2963537 w 4803354"/>
                <a:gd name="connsiteY4" fmla="*/ 11017 h 101710"/>
                <a:gd name="connsiteX5" fmla="*/ 3007605 w 4803354"/>
                <a:gd name="connsiteY5" fmla="*/ 0 h 101710"/>
                <a:gd name="connsiteX6" fmla="*/ 4065224 w 4803354"/>
                <a:gd name="connsiteY6" fmla="*/ 11017 h 101710"/>
                <a:gd name="connsiteX7" fmla="*/ 4340646 w 4803354"/>
                <a:gd name="connsiteY7" fmla="*/ 33051 h 101710"/>
                <a:gd name="connsiteX8" fmla="*/ 4472848 w 4803354"/>
                <a:gd name="connsiteY8" fmla="*/ 55085 h 101710"/>
                <a:gd name="connsiteX9" fmla="*/ 4560983 w 4803354"/>
                <a:gd name="connsiteY9" fmla="*/ 66101 h 101710"/>
                <a:gd name="connsiteX10" fmla="*/ 4693185 w 4803354"/>
                <a:gd name="connsiteY10" fmla="*/ 88135 h 101710"/>
                <a:gd name="connsiteX11" fmla="*/ 4726236 w 4803354"/>
                <a:gd name="connsiteY11" fmla="*/ 99152 h 101710"/>
                <a:gd name="connsiteX12" fmla="*/ 4803354 w 4803354"/>
                <a:gd name="connsiteY12" fmla="*/ 99152 h 10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03354" h="101710">
                  <a:moveTo>
                    <a:pt x="0" y="77118"/>
                  </a:moveTo>
                  <a:lnTo>
                    <a:pt x="2038120" y="66101"/>
                  </a:lnTo>
                  <a:cubicBezTo>
                    <a:pt x="2229205" y="63682"/>
                    <a:pt x="2610997" y="44068"/>
                    <a:pt x="2610997" y="44068"/>
                  </a:cubicBezTo>
                  <a:lnTo>
                    <a:pt x="2721166" y="33051"/>
                  </a:lnTo>
                  <a:cubicBezTo>
                    <a:pt x="2809950" y="25652"/>
                    <a:pt x="2878817" y="25137"/>
                    <a:pt x="2963537" y="11017"/>
                  </a:cubicBezTo>
                  <a:cubicBezTo>
                    <a:pt x="2978472" y="8528"/>
                    <a:pt x="2992916" y="3672"/>
                    <a:pt x="3007605" y="0"/>
                  </a:cubicBezTo>
                  <a:lnTo>
                    <a:pt x="4065224" y="11017"/>
                  </a:lnTo>
                  <a:cubicBezTo>
                    <a:pt x="4157296" y="13300"/>
                    <a:pt x="4340646" y="33051"/>
                    <a:pt x="4340646" y="33051"/>
                  </a:cubicBezTo>
                  <a:cubicBezTo>
                    <a:pt x="4406414" y="54974"/>
                    <a:pt x="4358803" y="41668"/>
                    <a:pt x="4472848" y="55085"/>
                  </a:cubicBezTo>
                  <a:lnTo>
                    <a:pt x="4560983" y="66101"/>
                  </a:lnTo>
                  <a:cubicBezTo>
                    <a:pt x="4638467" y="91929"/>
                    <a:pt x="4545594" y="63536"/>
                    <a:pt x="4693185" y="88135"/>
                  </a:cubicBezTo>
                  <a:cubicBezTo>
                    <a:pt x="4704640" y="90044"/>
                    <a:pt x="4714681" y="97996"/>
                    <a:pt x="4726236" y="99152"/>
                  </a:cubicBezTo>
                  <a:cubicBezTo>
                    <a:pt x="4751814" y="101710"/>
                    <a:pt x="4777648" y="99152"/>
                    <a:pt x="4803354" y="99152"/>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2216203" y="1657856"/>
              <a:ext cx="4876800" cy="233373"/>
            </a:xfrm>
            <a:custGeom>
              <a:avLst/>
              <a:gdLst>
                <a:gd name="connsiteX0" fmla="*/ 0 w 4803354"/>
                <a:gd name="connsiteY0" fmla="*/ 233373 h 233373"/>
                <a:gd name="connsiteX1" fmla="*/ 683046 w 4803354"/>
                <a:gd name="connsiteY1" fmla="*/ 222356 h 233373"/>
                <a:gd name="connsiteX2" fmla="*/ 1024569 w 4803354"/>
                <a:gd name="connsiteY2" fmla="*/ 189305 h 233373"/>
                <a:gd name="connsiteX3" fmla="*/ 1167788 w 4803354"/>
                <a:gd name="connsiteY3" fmla="*/ 178289 h 233373"/>
                <a:gd name="connsiteX4" fmla="*/ 2467778 w 4803354"/>
                <a:gd name="connsiteY4" fmla="*/ 156255 h 233373"/>
                <a:gd name="connsiteX5" fmla="*/ 2577947 w 4803354"/>
                <a:gd name="connsiteY5" fmla="*/ 145238 h 233373"/>
                <a:gd name="connsiteX6" fmla="*/ 2985571 w 4803354"/>
                <a:gd name="connsiteY6" fmla="*/ 123204 h 233373"/>
                <a:gd name="connsiteX7" fmla="*/ 3227942 w 4803354"/>
                <a:gd name="connsiteY7" fmla="*/ 101171 h 233373"/>
                <a:gd name="connsiteX8" fmla="*/ 3558448 w 4803354"/>
                <a:gd name="connsiteY8" fmla="*/ 68120 h 233373"/>
                <a:gd name="connsiteX9" fmla="*/ 3701667 w 4803354"/>
                <a:gd name="connsiteY9" fmla="*/ 57103 h 233373"/>
                <a:gd name="connsiteX10" fmla="*/ 3833870 w 4803354"/>
                <a:gd name="connsiteY10" fmla="*/ 35069 h 233373"/>
                <a:gd name="connsiteX11" fmla="*/ 3922005 w 4803354"/>
                <a:gd name="connsiteY11" fmla="*/ 24052 h 233373"/>
                <a:gd name="connsiteX12" fmla="*/ 4120308 w 4803354"/>
                <a:gd name="connsiteY12" fmla="*/ 13036 h 233373"/>
                <a:gd name="connsiteX13" fmla="*/ 4803354 w 4803354"/>
                <a:gd name="connsiteY13" fmla="*/ 2019 h 233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03354" h="233373">
                  <a:moveTo>
                    <a:pt x="0" y="233373"/>
                  </a:moveTo>
                  <a:lnTo>
                    <a:pt x="683046" y="222356"/>
                  </a:lnTo>
                  <a:cubicBezTo>
                    <a:pt x="967074" y="212331"/>
                    <a:pt x="851908" y="205748"/>
                    <a:pt x="1024569" y="189305"/>
                  </a:cubicBezTo>
                  <a:cubicBezTo>
                    <a:pt x="1072234" y="184766"/>
                    <a:pt x="1120048" y="181961"/>
                    <a:pt x="1167788" y="178289"/>
                  </a:cubicBezTo>
                  <a:cubicBezTo>
                    <a:pt x="1602303" y="33446"/>
                    <a:pt x="1159797" y="177183"/>
                    <a:pt x="2467778" y="156255"/>
                  </a:cubicBezTo>
                  <a:cubicBezTo>
                    <a:pt x="2504679" y="155665"/>
                    <a:pt x="2541105" y="147405"/>
                    <a:pt x="2577947" y="145238"/>
                  </a:cubicBezTo>
                  <a:cubicBezTo>
                    <a:pt x="2950223" y="123339"/>
                    <a:pt x="2721815" y="145811"/>
                    <a:pt x="2985571" y="123204"/>
                  </a:cubicBezTo>
                  <a:lnTo>
                    <a:pt x="3227942" y="101171"/>
                  </a:lnTo>
                  <a:cubicBezTo>
                    <a:pt x="3355444" y="58670"/>
                    <a:pt x="3248304" y="91381"/>
                    <a:pt x="3558448" y="68120"/>
                  </a:cubicBezTo>
                  <a:lnTo>
                    <a:pt x="3701667" y="57103"/>
                  </a:lnTo>
                  <a:cubicBezTo>
                    <a:pt x="3772360" y="42964"/>
                    <a:pt x="3751881" y="46001"/>
                    <a:pt x="3833870" y="35069"/>
                  </a:cubicBezTo>
                  <a:cubicBezTo>
                    <a:pt x="3863217" y="31156"/>
                    <a:pt x="3892485" y="26323"/>
                    <a:pt x="3922005" y="24052"/>
                  </a:cubicBezTo>
                  <a:cubicBezTo>
                    <a:pt x="3988013" y="18975"/>
                    <a:pt x="4054144" y="15317"/>
                    <a:pt x="4120308" y="13036"/>
                  </a:cubicBezTo>
                  <a:cubicBezTo>
                    <a:pt x="4498369" y="0"/>
                    <a:pt x="4492879" y="2019"/>
                    <a:pt x="4803354" y="2019"/>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Rectangle 47"/>
            <p:cNvSpPr/>
            <p:nvPr/>
          </p:nvSpPr>
          <p:spPr>
            <a:xfrm>
              <a:off x="2216203" y="1905000"/>
              <a:ext cx="4876800" cy="990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016803" y="1676400"/>
              <a:ext cx="76200" cy="990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964115" y="2161028"/>
              <a:ext cx="373957" cy="107576"/>
            </a:xfrm>
            <a:custGeom>
              <a:avLst/>
              <a:gdLst>
                <a:gd name="connsiteX0" fmla="*/ 12807 w 373957"/>
                <a:gd name="connsiteY0" fmla="*/ 84524 h 107576"/>
                <a:gd name="connsiteX1" fmla="*/ 20491 w 373957"/>
                <a:gd name="connsiteY1" fmla="*/ 61472 h 107576"/>
                <a:gd name="connsiteX2" fmla="*/ 58912 w 373957"/>
                <a:gd name="connsiteY2" fmla="*/ 38420 h 107576"/>
                <a:gd name="connsiteX3" fmla="*/ 89648 w 373957"/>
                <a:gd name="connsiteY3" fmla="*/ 15368 h 107576"/>
                <a:gd name="connsiteX4" fmla="*/ 120384 w 373957"/>
                <a:gd name="connsiteY4" fmla="*/ 7684 h 107576"/>
                <a:gd name="connsiteX5" fmla="*/ 143436 w 373957"/>
                <a:gd name="connsiteY5" fmla="*/ 0 h 107576"/>
                <a:gd name="connsiteX6" fmla="*/ 289433 w 373957"/>
                <a:gd name="connsiteY6" fmla="*/ 15368 h 107576"/>
                <a:gd name="connsiteX7" fmla="*/ 335537 w 373957"/>
                <a:gd name="connsiteY7" fmla="*/ 30736 h 107576"/>
                <a:gd name="connsiteX8" fmla="*/ 350905 w 373957"/>
                <a:gd name="connsiteY8" fmla="*/ 53788 h 107576"/>
                <a:gd name="connsiteX9" fmla="*/ 373957 w 373957"/>
                <a:gd name="connsiteY9" fmla="*/ 76840 h 107576"/>
                <a:gd name="connsiteX10" fmla="*/ 350905 w 373957"/>
                <a:gd name="connsiteY10" fmla="*/ 92208 h 107576"/>
                <a:gd name="connsiteX11" fmla="*/ 289433 w 373957"/>
                <a:gd name="connsiteY11" fmla="*/ 53788 h 107576"/>
                <a:gd name="connsiteX12" fmla="*/ 266381 w 373957"/>
                <a:gd name="connsiteY12" fmla="*/ 46104 h 107576"/>
                <a:gd name="connsiteX13" fmla="*/ 243328 w 373957"/>
                <a:gd name="connsiteY13" fmla="*/ 38420 h 107576"/>
                <a:gd name="connsiteX14" fmla="*/ 220276 w 373957"/>
                <a:gd name="connsiteY14" fmla="*/ 46104 h 107576"/>
                <a:gd name="connsiteX15" fmla="*/ 181856 w 373957"/>
                <a:gd name="connsiteY15" fmla="*/ 84524 h 107576"/>
                <a:gd name="connsiteX16" fmla="*/ 120384 w 373957"/>
                <a:gd name="connsiteY16" fmla="*/ 99892 h 107576"/>
                <a:gd name="connsiteX17" fmla="*/ 97332 w 373957"/>
                <a:gd name="connsiteY17" fmla="*/ 107576 h 107576"/>
                <a:gd name="connsiteX18" fmla="*/ 12807 w 373957"/>
                <a:gd name="connsiteY18" fmla="*/ 84524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957" h="107576">
                  <a:moveTo>
                    <a:pt x="12807" y="84524"/>
                  </a:moveTo>
                  <a:cubicBezTo>
                    <a:pt x="0" y="76840"/>
                    <a:pt x="16324" y="68417"/>
                    <a:pt x="20491" y="61472"/>
                  </a:cubicBezTo>
                  <a:cubicBezTo>
                    <a:pt x="31039" y="43893"/>
                    <a:pt x="40780" y="44464"/>
                    <a:pt x="58912" y="38420"/>
                  </a:cubicBezTo>
                  <a:cubicBezTo>
                    <a:pt x="69157" y="30736"/>
                    <a:pt x="78193" y="21095"/>
                    <a:pt x="89648" y="15368"/>
                  </a:cubicBezTo>
                  <a:cubicBezTo>
                    <a:pt x="99094" y="10645"/>
                    <a:pt x="110230" y="10585"/>
                    <a:pt x="120384" y="7684"/>
                  </a:cubicBezTo>
                  <a:cubicBezTo>
                    <a:pt x="128172" y="5459"/>
                    <a:pt x="135752" y="2561"/>
                    <a:pt x="143436" y="0"/>
                  </a:cubicBezTo>
                  <a:cubicBezTo>
                    <a:pt x="168071" y="2053"/>
                    <a:pt x="255391" y="7512"/>
                    <a:pt x="289433" y="15368"/>
                  </a:cubicBezTo>
                  <a:cubicBezTo>
                    <a:pt x="305217" y="19011"/>
                    <a:pt x="335537" y="30736"/>
                    <a:pt x="335537" y="30736"/>
                  </a:cubicBezTo>
                  <a:cubicBezTo>
                    <a:pt x="340660" y="38420"/>
                    <a:pt x="344993" y="46693"/>
                    <a:pt x="350905" y="53788"/>
                  </a:cubicBezTo>
                  <a:cubicBezTo>
                    <a:pt x="357862" y="62136"/>
                    <a:pt x="373957" y="65973"/>
                    <a:pt x="373957" y="76840"/>
                  </a:cubicBezTo>
                  <a:cubicBezTo>
                    <a:pt x="373957" y="86075"/>
                    <a:pt x="358589" y="87085"/>
                    <a:pt x="350905" y="92208"/>
                  </a:cubicBezTo>
                  <a:cubicBezTo>
                    <a:pt x="326551" y="55677"/>
                    <a:pt x="344298" y="72076"/>
                    <a:pt x="289433" y="53788"/>
                  </a:cubicBezTo>
                  <a:lnTo>
                    <a:pt x="266381" y="46104"/>
                  </a:lnTo>
                  <a:lnTo>
                    <a:pt x="243328" y="38420"/>
                  </a:lnTo>
                  <a:cubicBezTo>
                    <a:pt x="235644" y="40981"/>
                    <a:pt x="226601" y="41044"/>
                    <a:pt x="220276" y="46104"/>
                  </a:cubicBezTo>
                  <a:cubicBezTo>
                    <a:pt x="169049" y="87085"/>
                    <a:pt x="243328" y="53788"/>
                    <a:pt x="181856" y="84524"/>
                  </a:cubicBezTo>
                  <a:cubicBezTo>
                    <a:pt x="164291" y="93306"/>
                    <a:pt x="137920" y="95508"/>
                    <a:pt x="120384" y="99892"/>
                  </a:cubicBezTo>
                  <a:cubicBezTo>
                    <a:pt x="112526" y="101856"/>
                    <a:pt x="105016" y="105015"/>
                    <a:pt x="97332" y="107576"/>
                  </a:cubicBezTo>
                  <a:cubicBezTo>
                    <a:pt x="7103" y="99373"/>
                    <a:pt x="25614" y="92208"/>
                    <a:pt x="12807" y="8452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223691" y="2292936"/>
              <a:ext cx="313141" cy="69264"/>
            </a:xfrm>
            <a:custGeom>
              <a:avLst/>
              <a:gdLst>
                <a:gd name="connsiteX0" fmla="*/ 22173 w 313141"/>
                <a:gd name="connsiteY0" fmla="*/ 0 h 69264"/>
                <a:gd name="connsiteX1" fmla="*/ 160485 w 313141"/>
                <a:gd name="connsiteY1" fmla="*/ 7684 h 69264"/>
                <a:gd name="connsiteX2" fmla="*/ 229642 w 313141"/>
                <a:gd name="connsiteY2" fmla="*/ 7684 h 69264"/>
                <a:gd name="connsiteX3" fmla="*/ 291114 w 313141"/>
                <a:gd name="connsiteY3" fmla="*/ 15368 h 69264"/>
                <a:gd name="connsiteX4" fmla="*/ 306482 w 313141"/>
                <a:gd name="connsiteY4" fmla="*/ 30737 h 69264"/>
                <a:gd name="connsiteX5" fmla="*/ 237326 w 313141"/>
                <a:gd name="connsiteY5" fmla="*/ 38421 h 69264"/>
                <a:gd name="connsiteX6" fmla="*/ 221957 w 313141"/>
                <a:gd name="connsiteY6" fmla="*/ 53789 h 69264"/>
                <a:gd name="connsiteX7" fmla="*/ 145117 w 313141"/>
                <a:gd name="connsiteY7" fmla="*/ 53789 h 69264"/>
                <a:gd name="connsiteX8" fmla="*/ 122065 w 313141"/>
                <a:gd name="connsiteY8" fmla="*/ 46105 h 69264"/>
                <a:gd name="connsiteX9" fmla="*/ 60593 w 313141"/>
                <a:gd name="connsiteY9" fmla="*/ 30737 h 69264"/>
                <a:gd name="connsiteX10" fmla="*/ 14489 w 313141"/>
                <a:gd name="connsiteY10" fmla="*/ 15368 h 69264"/>
                <a:gd name="connsiteX11" fmla="*/ 22173 w 313141"/>
                <a:gd name="connsiteY11" fmla="*/ 0 h 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41" h="69264">
                  <a:moveTo>
                    <a:pt x="22173" y="0"/>
                  </a:moveTo>
                  <a:cubicBezTo>
                    <a:pt x="68277" y="2561"/>
                    <a:pt x="114518" y="3306"/>
                    <a:pt x="160485" y="7684"/>
                  </a:cubicBezTo>
                  <a:cubicBezTo>
                    <a:pt x="232712" y="14563"/>
                    <a:pt x="109388" y="27726"/>
                    <a:pt x="229642" y="7684"/>
                  </a:cubicBezTo>
                  <a:cubicBezTo>
                    <a:pt x="250133" y="10245"/>
                    <a:pt x="271335" y="9434"/>
                    <a:pt x="291114" y="15368"/>
                  </a:cubicBezTo>
                  <a:cubicBezTo>
                    <a:pt x="298053" y="17450"/>
                    <a:pt x="313141" y="27883"/>
                    <a:pt x="306482" y="30737"/>
                  </a:cubicBezTo>
                  <a:cubicBezTo>
                    <a:pt x="285164" y="39874"/>
                    <a:pt x="260378" y="35860"/>
                    <a:pt x="237326" y="38421"/>
                  </a:cubicBezTo>
                  <a:cubicBezTo>
                    <a:pt x="232203" y="43544"/>
                    <a:pt x="228169" y="50062"/>
                    <a:pt x="221957" y="53789"/>
                  </a:cubicBezTo>
                  <a:cubicBezTo>
                    <a:pt x="196165" y="69264"/>
                    <a:pt x="174629" y="58005"/>
                    <a:pt x="145117" y="53789"/>
                  </a:cubicBezTo>
                  <a:cubicBezTo>
                    <a:pt x="137433" y="51228"/>
                    <a:pt x="129879" y="48236"/>
                    <a:pt x="122065" y="46105"/>
                  </a:cubicBezTo>
                  <a:cubicBezTo>
                    <a:pt x="101688" y="40548"/>
                    <a:pt x="80630" y="37417"/>
                    <a:pt x="60593" y="30737"/>
                  </a:cubicBezTo>
                  <a:cubicBezTo>
                    <a:pt x="45225" y="25614"/>
                    <a:pt x="0" y="22613"/>
                    <a:pt x="14489" y="15368"/>
                  </a:cubicBezTo>
                  <a:lnTo>
                    <a:pt x="2217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2825803" y="2152063"/>
              <a:ext cx="89647" cy="90433"/>
            </a:xfrm>
            <a:custGeom>
              <a:avLst/>
              <a:gdLst>
                <a:gd name="connsiteX0" fmla="*/ 12807 w 89647"/>
                <a:gd name="connsiteY0" fmla="*/ 2561 h 90433"/>
                <a:gd name="connsiteX1" fmla="*/ 89647 w 89647"/>
                <a:gd name="connsiteY1" fmla="*/ 25613 h 90433"/>
                <a:gd name="connsiteX2" fmla="*/ 12807 w 89647"/>
                <a:gd name="connsiteY2" fmla="*/ 40981 h 90433"/>
                <a:gd name="connsiteX3" fmla="*/ 12807 w 89647"/>
                <a:gd name="connsiteY3" fmla="*/ 2561 h 90433"/>
              </a:gdLst>
              <a:ahLst/>
              <a:cxnLst>
                <a:cxn ang="0">
                  <a:pos x="connsiteX0" y="connsiteY0"/>
                </a:cxn>
                <a:cxn ang="0">
                  <a:pos x="connsiteX1" y="connsiteY1"/>
                </a:cxn>
                <a:cxn ang="0">
                  <a:pos x="connsiteX2" y="connsiteY2"/>
                </a:cxn>
                <a:cxn ang="0">
                  <a:pos x="connsiteX3" y="connsiteY3"/>
                </a:cxn>
              </a:cxnLst>
              <a:rect l="l" t="t" r="r" b="b"/>
              <a:pathLst>
                <a:path w="89647" h="90433">
                  <a:moveTo>
                    <a:pt x="12807" y="2561"/>
                  </a:moveTo>
                  <a:cubicBezTo>
                    <a:pt x="25614" y="0"/>
                    <a:pt x="43195" y="14000"/>
                    <a:pt x="89647" y="25613"/>
                  </a:cubicBezTo>
                  <a:cubicBezTo>
                    <a:pt x="79386" y="56395"/>
                    <a:pt x="76389" y="90433"/>
                    <a:pt x="12807" y="40981"/>
                  </a:cubicBezTo>
                  <a:cubicBezTo>
                    <a:pt x="676" y="31546"/>
                    <a:pt x="0" y="5122"/>
                    <a:pt x="12807" y="256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484069" y="2168711"/>
              <a:ext cx="209760" cy="79453"/>
            </a:xfrm>
            <a:custGeom>
              <a:avLst/>
              <a:gdLst>
                <a:gd name="connsiteX0" fmla="*/ 61472 w 209760"/>
                <a:gd name="connsiteY0" fmla="*/ 1281 h 79453"/>
                <a:gd name="connsiteX1" fmla="*/ 192100 w 209760"/>
                <a:gd name="connsiteY1" fmla="*/ 8965 h 79453"/>
                <a:gd name="connsiteX2" fmla="*/ 207469 w 209760"/>
                <a:gd name="connsiteY2" fmla="*/ 24333 h 79453"/>
                <a:gd name="connsiteX3" fmla="*/ 184416 w 209760"/>
                <a:gd name="connsiteY3" fmla="*/ 32017 h 79453"/>
                <a:gd name="connsiteX4" fmla="*/ 92208 w 209760"/>
                <a:gd name="connsiteY4" fmla="*/ 39701 h 79453"/>
                <a:gd name="connsiteX5" fmla="*/ 53788 w 209760"/>
                <a:gd name="connsiteY5" fmla="*/ 78121 h 79453"/>
                <a:gd name="connsiteX6" fmla="*/ 30736 w 209760"/>
                <a:gd name="connsiteY6" fmla="*/ 70437 h 79453"/>
                <a:gd name="connsiteX7" fmla="*/ 23052 w 209760"/>
                <a:gd name="connsiteY7" fmla="*/ 47385 h 79453"/>
                <a:gd name="connsiteX8" fmla="*/ 0 w 209760"/>
                <a:gd name="connsiteY8" fmla="*/ 32017 h 79453"/>
                <a:gd name="connsiteX9" fmla="*/ 23052 w 209760"/>
                <a:gd name="connsiteY9" fmla="*/ 16649 h 79453"/>
                <a:gd name="connsiteX10" fmla="*/ 61472 w 209760"/>
                <a:gd name="connsiteY10" fmla="*/ 1281 h 7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60" h="79453">
                  <a:moveTo>
                    <a:pt x="61472" y="1281"/>
                  </a:moveTo>
                  <a:cubicBezTo>
                    <a:pt x="89647" y="0"/>
                    <a:pt x="149016" y="2162"/>
                    <a:pt x="192100" y="8965"/>
                  </a:cubicBezTo>
                  <a:cubicBezTo>
                    <a:pt x="199256" y="10095"/>
                    <a:pt x="209760" y="17460"/>
                    <a:pt x="207469" y="24333"/>
                  </a:cubicBezTo>
                  <a:cubicBezTo>
                    <a:pt x="204908" y="32017"/>
                    <a:pt x="192445" y="30946"/>
                    <a:pt x="184416" y="32017"/>
                  </a:cubicBezTo>
                  <a:cubicBezTo>
                    <a:pt x="153844" y="36093"/>
                    <a:pt x="122944" y="37140"/>
                    <a:pt x="92208" y="39701"/>
                  </a:cubicBezTo>
                  <a:cubicBezTo>
                    <a:pt x="83243" y="53148"/>
                    <a:pt x="72998" y="74919"/>
                    <a:pt x="53788" y="78121"/>
                  </a:cubicBezTo>
                  <a:cubicBezTo>
                    <a:pt x="45799" y="79453"/>
                    <a:pt x="38420" y="72998"/>
                    <a:pt x="30736" y="70437"/>
                  </a:cubicBezTo>
                  <a:cubicBezTo>
                    <a:pt x="28175" y="62753"/>
                    <a:pt x="28112" y="53710"/>
                    <a:pt x="23052" y="47385"/>
                  </a:cubicBezTo>
                  <a:cubicBezTo>
                    <a:pt x="17283" y="40174"/>
                    <a:pt x="0" y="41252"/>
                    <a:pt x="0" y="32017"/>
                  </a:cubicBezTo>
                  <a:cubicBezTo>
                    <a:pt x="0" y="22782"/>
                    <a:pt x="14564" y="20287"/>
                    <a:pt x="23052" y="16649"/>
                  </a:cubicBezTo>
                  <a:cubicBezTo>
                    <a:pt x="43880" y="7723"/>
                    <a:pt x="33297" y="2562"/>
                    <a:pt x="61472" y="128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5753689" y="1902972"/>
              <a:ext cx="373957" cy="107576"/>
            </a:xfrm>
            <a:custGeom>
              <a:avLst/>
              <a:gdLst>
                <a:gd name="connsiteX0" fmla="*/ 12807 w 373957"/>
                <a:gd name="connsiteY0" fmla="*/ 84524 h 107576"/>
                <a:gd name="connsiteX1" fmla="*/ 20491 w 373957"/>
                <a:gd name="connsiteY1" fmla="*/ 61472 h 107576"/>
                <a:gd name="connsiteX2" fmla="*/ 58912 w 373957"/>
                <a:gd name="connsiteY2" fmla="*/ 38420 h 107576"/>
                <a:gd name="connsiteX3" fmla="*/ 89648 w 373957"/>
                <a:gd name="connsiteY3" fmla="*/ 15368 h 107576"/>
                <a:gd name="connsiteX4" fmla="*/ 120384 w 373957"/>
                <a:gd name="connsiteY4" fmla="*/ 7684 h 107576"/>
                <a:gd name="connsiteX5" fmla="*/ 143436 w 373957"/>
                <a:gd name="connsiteY5" fmla="*/ 0 h 107576"/>
                <a:gd name="connsiteX6" fmla="*/ 289433 w 373957"/>
                <a:gd name="connsiteY6" fmla="*/ 15368 h 107576"/>
                <a:gd name="connsiteX7" fmla="*/ 335537 w 373957"/>
                <a:gd name="connsiteY7" fmla="*/ 30736 h 107576"/>
                <a:gd name="connsiteX8" fmla="*/ 350905 w 373957"/>
                <a:gd name="connsiteY8" fmla="*/ 53788 h 107576"/>
                <a:gd name="connsiteX9" fmla="*/ 373957 w 373957"/>
                <a:gd name="connsiteY9" fmla="*/ 76840 h 107576"/>
                <a:gd name="connsiteX10" fmla="*/ 350905 w 373957"/>
                <a:gd name="connsiteY10" fmla="*/ 92208 h 107576"/>
                <a:gd name="connsiteX11" fmla="*/ 289433 w 373957"/>
                <a:gd name="connsiteY11" fmla="*/ 53788 h 107576"/>
                <a:gd name="connsiteX12" fmla="*/ 266381 w 373957"/>
                <a:gd name="connsiteY12" fmla="*/ 46104 h 107576"/>
                <a:gd name="connsiteX13" fmla="*/ 243328 w 373957"/>
                <a:gd name="connsiteY13" fmla="*/ 38420 h 107576"/>
                <a:gd name="connsiteX14" fmla="*/ 220276 w 373957"/>
                <a:gd name="connsiteY14" fmla="*/ 46104 h 107576"/>
                <a:gd name="connsiteX15" fmla="*/ 181856 w 373957"/>
                <a:gd name="connsiteY15" fmla="*/ 84524 h 107576"/>
                <a:gd name="connsiteX16" fmla="*/ 120384 w 373957"/>
                <a:gd name="connsiteY16" fmla="*/ 99892 h 107576"/>
                <a:gd name="connsiteX17" fmla="*/ 97332 w 373957"/>
                <a:gd name="connsiteY17" fmla="*/ 107576 h 107576"/>
                <a:gd name="connsiteX18" fmla="*/ 12807 w 373957"/>
                <a:gd name="connsiteY18" fmla="*/ 84524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957" h="107576">
                  <a:moveTo>
                    <a:pt x="12807" y="84524"/>
                  </a:moveTo>
                  <a:cubicBezTo>
                    <a:pt x="0" y="76840"/>
                    <a:pt x="16324" y="68417"/>
                    <a:pt x="20491" y="61472"/>
                  </a:cubicBezTo>
                  <a:cubicBezTo>
                    <a:pt x="31039" y="43893"/>
                    <a:pt x="40780" y="44464"/>
                    <a:pt x="58912" y="38420"/>
                  </a:cubicBezTo>
                  <a:cubicBezTo>
                    <a:pt x="69157" y="30736"/>
                    <a:pt x="78193" y="21095"/>
                    <a:pt x="89648" y="15368"/>
                  </a:cubicBezTo>
                  <a:cubicBezTo>
                    <a:pt x="99094" y="10645"/>
                    <a:pt x="110230" y="10585"/>
                    <a:pt x="120384" y="7684"/>
                  </a:cubicBezTo>
                  <a:cubicBezTo>
                    <a:pt x="128172" y="5459"/>
                    <a:pt x="135752" y="2561"/>
                    <a:pt x="143436" y="0"/>
                  </a:cubicBezTo>
                  <a:cubicBezTo>
                    <a:pt x="168071" y="2053"/>
                    <a:pt x="255391" y="7512"/>
                    <a:pt x="289433" y="15368"/>
                  </a:cubicBezTo>
                  <a:cubicBezTo>
                    <a:pt x="305217" y="19011"/>
                    <a:pt x="335537" y="30736"/>
                    <a:pt x="335537" y="30736"/>
                  </a:cubicBezTo>
                  <a:cubicBezTo>
                    <a:pt x="340660" y="38420"/>
                    <a:pt x="344993" y="46693"/>
                    <a:pt x="350905" y="53788"/>
                  </a:cubicBezTo>
                  <a:cubicBezTo>
                    <a:pt x="357862" y="62136"/>
                    <a:pt x="373957" y="65973"/>
                    <a:pt x="373957" y="76840"/>
                  </a:cubicBezTo>
                  <a:cubicBezTo>
                    <a:pt x="373957" y="86075"/>
                    <a:pt x="358589" y="87085"/>
                    <a:pt x="350905" y="92208"/>
                  </a:cubicBezTo>
                  <a:cubicBezTo>
                    <a:pt x="326551" y="55677"/>
                    <a:pt x="344298" y="72076"/>
                    <a:pt x="289433" y="53788"/>
                  </a:cubicBezTo>
                  <a:lnTo>
                    <a:pt x="266381" y="46104"/>
                  </a:lnTo>
                  <a:lnTo>
                    <a:pt x="243328" y="38420"/>
                  </a:lnTo>
                  <a:cubicBezTo>
                    <a:pt x="235644" y="40981"/>
                    <a:pt x="226601" y="41044"/>
                    <a:pt x="220276" y="46104"/>
                  </a:cubicBezTo>
                  <a:cubicBezTo>
                    <a:pt x="169049" y="87085"/>
                    <a:pt x="243328" y="53788"/>
                    <a:pt x="181856" y="84524"/>
                  </a:cubicBezTo>
                  <a:cubicBezTo>
                    <a:pt x="164291" y="93306"/>
                    <a:pt x="137920" y="95508"/>
                    <a:pt x="120384" y="99892"/>
                  </a:cubicBezTo>
                  <a:cubicBezTo>
                    <a:pt x="112526" y="101856"/>
                    <a:pt x="105016" y="105015"/>
                    <a:pt x="97332" y="107576"/>
                  </a:cubicBezTo>
                  <a:cubicBezTo>
                    <a:pt x="7103" y="99373"/>
                    <a:pt x="25614" y="92208"/>
                    <a:pt x="12807" y="8452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6013265" y="2064336"/>
              <a:ext cx="313141" cy="69264"/>
            </a:xfrm>
            <a:custGeom>
              <a:avLst/>
              <a:gdLst>
                <a:gd name="connsiteX0" fmla="*/ 22173 w 313141"/>
                <a:gd name="connsiteY0" fmla="*/ 0 h 69264"/>
                <a:gd name="connsiteX1" fmla="*/ 160485 w 313141"/>
                <a:gd name="connsiteY1" fmla="*/ 7684 h 69264"/>
                <a:gd name="connsiteX2" fmla="*/ 229642 w 313141"/>
                <a:gd name="connsiteY2" fmla="*/ 7684 h 69264"/>
                <a:gd name="connsiteX3" fmla="*/ 291114 w 313141"/>
                <a:gd name="connsiteY3" fmla="*/ 15368 h 69264"/>
                <a:gd name="connsiteX4" fmla="*/ 306482 w 313141"/>
                <a:gd name="connsiteY4" fmla="*/ 30737 h 69264"/>
                <a:gd name="connsiteX5" fmla="*/ 237326 w 313141"/>
                <a:gd name="connsiteY5" fmla="*/ 38421 h 69264"/>
                <a:gd name="connsiteX6" fmla="*/ 221957 w 313141"/>
                <a:gd name="connsiteY6" fmla="*/ 53789 h 69264"/>
                <a:gd name="connsiteX7" fmla="*/ 145117 w 313141"/>
                <a:gd name="connsiteY7" fmla="*/ 53789 h 69264"/>
                <a:gd name="connsiteX8" fmla="*/ 122065 w 313141"/>
                <a:gd name="connsiteY8" fmla="*/ 46105 h 69264"/>
                <a:gd name="connsiteX9" fmla="*/ 60593 w 313141"/>
                <a:gd name="connsiteY9" fmla="*/ 30737 h 69264"/>
                <a:gd name="connsiteX10" fmla="*/ 14489 w 313141"/>
                <a:gd name="connsiteY10" fmla="*/ 15368 h 69264"/>
                <a:gd name="connsiteX11" fmla="*/ 22173 w 313141"/>
                <a:gd name="connsiteY11" fmla="*/ 0 h 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41" h="69264">
                  <a:moveTo>
                    <a:pt x="22173" y="0"/>
                  </a:moveTo>
                  <a:cubicBezTo>
                    <a:pt x="68277" y="2561"/>
                    <a:pt x="114518" y="3306"/>
                    <a:pt x="160485" y="7684"/>
                  </a:cubicBezTo>
                  <a:cubicBezTo>
                    <a:pt x="232712" y="14563"/>
                    <a:pt x="109388" y="27726"/>
                    <a:pt x="229642" y="7684"/>
                  </a:cubicBezTo>
                  <a:cubicBezTo>
                    <a:pt x="250133" y="10245"/>
                    <a:pt x="271335" y="9434"/>
                    <a:pt x="291114" y="15368"/>
                  </a:cubicBezTo>
                  <a:cubicBezTo>
                    <a:pt x="298053" y="17450"/>
                    <a:pt x="313141" y="27883"/>
                    <a:pt x="306482" y="30737"/>
                  </a:cubicBezTo>
                  <a:cubicBezTo>
                    <a:pt x="285164" y="39874"/>
                    <a:pt x="260378" y="35860"/>
                    <a:pt x="237326" y="38421"/>
                  </a:cubicBezTo>
                  <a:cubicBezTo>
                    <a:pt x="232203" y="43544"/>
                    <a:pt x="228169" y="50062"/>
                    <a:pt x="221957" y="53789"/>
                  </a:cubicBezTo>
                  <a:cubicBezTo>
                    <a:pt x="196165" y="69264"/>
                    <a:pt x="174629" y="58005"/>
                    <a:pt x="145117" y="53789"/>
                  </a:cubicBezTo>
                  <a:cubicBezTo>
                    <a:pt x="137433" y="51228"/>
                    <a:pt x="129879" y="48236"/>
                    <a:pt x="122065" y="46105"/>
                  </a:cubicBezTo>
                  <a:cubicBezTo>
                    <a:pt x="101688" y="40548"/>
                    <a:pt x="80630" y="37417"/>
                    <a:pt x="60593" y="30737"/>
                  </a:cubicBezTo>
                  <a:cubicBezTo>
                    <a:pt x="45225" y="25614"/>
                    <a:pt x="0" y="22613"/>
                    <a:pt x="14489" y="15368"/>
                  </a:cubicBezTo>
                  <a:lnTo>
                    <a:pt x="2217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5615377" y="1923463"/>
              <a:ext cx="89647" cy="90433"/>
            </a:xfrm>
            <a:custGeom>
              <a:avLst/>
              <a:gdLst>
                <a:gd name="connsiteX0" fmla="*/ 12807 w 89647"/>
                <a:gd name="connsiteY0" fmla="*/ 2561 h 90433"/>
                <a:gd name="connsiteX1" fmla="*/ 89647 w 89647"/>
                <a:gd name="connsiteY1" fmla="*/ 25613 h 90433"/>
                <a:gd name="connsiteX2" fmla="*/ 12807 w 89647"/>
                <a:gd name="connsiteY2" fmla="*/ 40981 h 90433"/>
                <a:gd name="connsiteX3" fmla="*/ 12807 w 89647"/>
                <a:gd name="connsiteY3" fmla="*/ 2561 h 90433"/>
              </a:gdLst>
              <a:ahLst/>
              <a:cxnLst>
                <a:cxn ang="0">
                  <a:pos x="connsiteX0" y="connsiteY0"/>
                </a:cxn>
                <a:cxn ang="0">
                  <a:pos x="connsiteX1" y="connsiteY1"/>
                </a:cxn>
                <a:cxn ang="0">
                  <a:pos x="connsiteX2" y="connsiteY2"/>
                </a:cxn>
                <a:cxn ang="0">
                  <a:pos x="connsiteX3" y="connsiteY3"/>
                </a:cxn>
              </a:cxnLst>
              <a:rect l="l" t="t" r="r" b="b"/>
              <a:pathLst>
                <a:path w="89647" h="90433">
                  <a:moveTo>
                    <a:pt x="12807" y="2561"/>
                  </a:moveTo>
                  <a:cubicBezTo>
                    <a:pt x="25614" y="0"/>
                    <a:pt x="43195" y="14000"/>
                    <a:pt x="89647" y="25613"/>
                  </a:cubicBezTo>
                  <a:cubicBezTo>
                    <a:pt x="79386" y="56395"/>
                    <a:pt x="76389" y="90433"/>
                    <a:pt x="12807" y="40981"/>
                  </a:cubicBezTo>
                  <a:cubicBezTo>
                    <a:pt x="676" y="31546"/>
                    <a:pt x="0" y="5122"/>
                    <a:pt x="12807" y="256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6273643" y="1940111"/>
              <a:ext cx="209760" cy="79453"/>
            </a:xfrm>
            <a:custGeom>
              <a:avLst/>
              <a:gdLst>
                <a:gd name="connsiteX0" fmla="*/ 61472 w 209760"/>
                <a:gd name="connsiteY0" fmla="*/ 1281 h 79453"/>
                <a:gd name="connsiteX1" fmla="*/ 192100 w 209760"/>
                <a:gd name="connsiteY1" fmla="*/ 8965 h 79453"/>
                <a:gd name="connsiteX2" fmla="*/ 207469 w 209760"/>
                <a:gd name="connsiteY2" fmla="*/ 24333 h 79453"/>
                <a:gd name="connsiteX3" fmla="*/ 184416 w 209760"/>
                <a:gd name="connsiteY3" fmla="*/ 32017 h 79453"/>
                <a:gd name="connsiteX4" fmla="*/ 92208 w 209760"/>
                <a:gd name="connsiteY4" fmla="*/ 39701 h 79453"/>
                <a:gd name="connsiteX5" fmla="*/ 53788 w 209760"/>
                <a:gd name="connsiteY5" fmla="*/ 78121 h 79453"/>
                <a:gd name="connsiteX6" fmla="*/ 30736 w 209760"/>
                <a:gd name="connsiteY6" fmla="*/ 70437 h 79453"/>
                <a:gd name="connsiteX7" fmla="*/ 23052 w 209760"/>
                <a:gd name="connsiteY7" fmla="*/ 47385 h 79453"/>
                <a:gd name="connsiteX8" fmla="*/ 0 w 209760"/>
                <a:gd name="connsiteY8" fmla="*/ 32017 h 79453"/>
                <a:gd name="connsiteX9" fmla="*/ 23052 w 209760"/>
                <a:gd name="connsiteY9" fmla="*/ 16649 h 79453"/>
                <a:gd name="connsiteX10" fmla="*/ 61472 w 209760"/>
                <a:gd name="connsiteY10" fmla="*/ 1281 h 7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60" h="79453">
                  <a:moveTo>
                    <a:pt x="61472" y="1281"/>
                  </a:moveTo>
                  <a:cubicBezTo>
                    <a:pt x="89647" y="0"/>
                    <a:pt x="149016" y="2162"/>
                    <a:pt x="192100" y="8965"/>
                  </a:cubicBezTo>
                  <a:cubicBezTo>
                    <a:pt x="199256" y="10095"/>
                    <a:pt x="209760" y="17460"/>
                    <a:pt x="207469" y="24333"/>
                  </a:cubicBezTo>
                  <a:cubicBezTo>
                    <a:pt x="204908" y="32017"/>
                    <a:pt x="192445" y="30946"/>
                    <a:pt x="184416" y="32017"/>
                  </a:cubicBezTo>
                  <a:cubicBezTo>
                    <a:pt x="153844" y="36093"/>
                    <a:pt x="122944" y="37140"/>
                    <a:pt x="92208" y="39701"/>
                  </a:cubicBezTo>
                  <a:cubicBezTo>
                    <a:pt x="83243" y="53148"/>
                    <a:pt x="72998" y="74919"/>
                    <a:pt x="53788" y="78121"/>
                  </a:cubicBezTo>
                  <a:cubicBezTo>
                    <a:pt x="45799" y="79453"/>
                    <a:pt x="38420" y="72998"/>
                    <a:pt x="30736" y="70437"/>
                  </a:cubicBezTo>
                  <a:cubicBezTo>
                    <a:pt x="28175" y="62753"/>
                    <a:pt x="28112" y="53710"/>
                    <a:pt x="23052" y="47385"/>
                  </a:cubicBezTo>
                  <a:cubicBezTo>
                    <a:pt x="17283" y="40174"/>
                    <a:pt x="0" y="41252"/>
                    <a:pt x="0" y="32017"/>
                  </a:cubicBezTo>
                  <a:cubicBezTo>
                    <a:pt x="0" y="22782"/>
                    <a:pt x="14564" y="20287"/>
                    <a:pt x="23052" y="16649"/>
                  </a:cubicBezTo>
                  <a:cubicBezTo>
                    <a:pt x="43880" y="7723"/>
                    <a:pt x="33297" y="2562"/>
                    <a:pt x="61472" y="128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4411915" y="1981200"/>
              <a:ext cx="373957" cy="107576"/>
            </a:xfrm>
            <a:custGeom>
              <a:avLst/>
              <a:gdLst>
                <a:gd name="connsiteX0" fmla="*/ 12807 w 373957"/>
                <a:gd name="connsiteY0" fmla="*/ 84524 h 107576"/>
                <a:gd name="connsiteX1" fmla="*/ 20491 w 373957"/>
                <a:gd name="connsiteY1" fmla="*/ 61472 h 107576"/>
                <a:gd name="connsiteX2" fmla="*/ 58912 w 373957"/>
                <a:gd name="connsiteY2" fmla="*/ 38420 h 107576"/>
                <a:gd name="connsiteX3" fmla="*/ 89648 w 373957"/>
                <a:gd name="connsiteY3" fmla="*/ 15368 h 107576"/>
                <a:gd name="connsiteX4" fmla="*/ 120384 w 373957"/>
                <a:gd name="connsiteY4" fmla="*/ 7684 h 107576"/>
                <a:gd name="connsiteX5" fmla="*/ 143436 w 373957"/>
                <a:gd name="connsiteY5" fmla="*/ 0 h 107576"/>
                <a:gd name="connsiteX6" fmla="*/ 289433 w 373957"/>
                <a:gd name="connsiteY6" fmla="*/ 15368 h 107576"/>
                <a:gd name="connsiteX7" fmla="*/ 335537 w 373957"/>
                <a:gd name="connsiteY7" fmla="*/ 30736 h 107576"/>
                <a:gd name="connsiteX8" fmla="*/ 350905 w 373957"/>
                <a:gd name="connsiteY8" fmla="*/ 53788 h 107576"/>
                <a:gd name="connsiteX9" fmla="*/ 373957 w 373957"/>
                <a:gd name="connsiteY9" fmla="*/ 76840 h 107576"/>
                <a:gd name="connsiteX10" fmla="*/ 350905 w 373957"/>
                <a:gd name="connsiteY10" fmla="*/ 92208 h 107576"/>
                <a:gd name="connsiteX11" fmla="*/ 289433 w 373957"/>
                <a:gd name="connsiteY11" fmla="*/ 53788 h 107576"/>
                <a:gd name="connsiteX12" fmla="*/ 266381 w 373957"/>
                <a:gd name="connsiteY12" fmla="*/ 46104 h 107576"/>
                <a:gd name="connsiteX13" fmla="*/ 243328 w 373957"/>
                <a:gd name="connsiteY13" fmla="*/ 38420 h 107576"/>
                <a:gd name="connsiteX14" fmla="*/ 220276 w 373957"/>
                <a:gd name="connsiteY14" fmla="*/ 46104 h 107576"/>
                <a:gd name="connsiteX15" fmla="*/ 181856 w 373957"/>
                <a:gd name="connsiteY15" fmla="*/ 84524 h 107576"/>
                <a:gd name="connsiteX16" fmla="*/ 120384 w 373957"/>
                <a:gd name="connsiteY16" fmla="*/ 99892 h 107576"/>
                <a:gd name="connsiteX17" fmla="*/ 97332 w 373957"/>
                <a:gd name="connsiteY17" fmla="*/ 107576 h 107576"/>
                <a:gd name="connsiteX18" fmla="*/ 12807 w 373957"/>
                <a:gd name="connsiteY18" fmla="*/ 84524 h 107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3957" h="107576">
                  <a:moveTo>
                    <a:pt x="12807" y="84524"/>
                  </a:moveTo>
                  <a:cubicBezTo>
                    <a:pt x="0" y="76840"/>
                    <a:pt x="16324" y="68417"/>
                    <a:pt x="20491" y="61472"/>
                  </a:cubicBezTo>
                  <a:cubicBezTo>
                    <a:pt x="31039" y="43893"/>
                    <a:pt x="40780" y="44464"/>
                    <a:pt x="58912" y="38420"/>
                  </a:cubicBezTo>
                  <a:cubicBezTo>
                    <a:pt x="69157" y="30736"/>
                    <a:pt x="78193" y="21095"/>
                    <a:pt x="89648" y="15368"/>
                  </a:cubicBezTo>
                  <a:cubicBezTo>
                    <a:pt x="99094" y="10645"/>
                    <a:pt x="110230" y="10585"/>
                    <a:pt x="120384" y="7684"/>
                  </a:cubicBezTo>
                  <a:cubicBezTo>
                    <a:pt x="128172" y="5459"/>
                    <a:pt x="135752" y="2561"/>
                    <a:pt x="143436" y="0"/>
                  </a:cubicBezTo>
                  <a:cubicBezTo>
                    <a:pt x="168071" y="2053"/>
                    <a:pt x="255391" y="7512"/>
                    <a:pt x="289433" y="15368"/>
                  </a:cubicBezTo>
                  <a:cubicBezTo>
                    <a:pt x="305217" y="19011"/>
                    <a:pt x="335537" y="30736"/>
                    <a:pt x="335537" y="30736"/>
                  </a:cubicBezTo>
                  <a:cubicBezTo>
                    <a:pt x="340660" y="38420"/>
                    <a:pt x="344993" y="46693"/>
                    <a:pt x="350905" y="53788"/>
                  </a:cubicBezTo>
                  <a:cubicBezTo>
                    <a:pt x="357862" y="62136"/>
                    <a:pt x="373957" y="65973"/>
                    <a:pt x="373957" y="76840"/>
                  </a:cubicBezTo>
                  <a:cubicBezTo>
                    <a:pt x="373957" y="86075"/>
                    <a:pt x="358589" y="87085"/>
                    <a:pt x="350905" y="92208"/>
                  </a:cubicBezTo>
                  <a:cubicBezTo>
                    <a:pt x="326551" y="55677"/>
                    <a:pt x="344298" y="72076"/>
                    <a:pt x="289433" y="53788"/>
                  </a:cubicBezTo>
                  <a:lnTo>
                    <a:pt x="266381" y="46104"/>
                  </a:lnTo>
                  <a:lnTo>
                    <a:pt x="243328" y="38420"/>
                  </a:lnTo>
                  <a:cubicBezTo>
                    <a:pt x="235644" y="40981"/>
                    <a:pt x="226601" y="41044"/>
                    <a:pt x="220276" y="46104"/>
                  </a:cubicBezTo>
                  <a:cubicBezTo>
                    <a:pt x="169049" y="87085"/>
                    <a:pt x="243328" y="53788"/>
                    <a:pt x="181856" y="84524"/>
                  </a:cubicBezTo>
                  <a:cubicBezTo>
                    <a:pt x="164291" y="93306"/>
                    <a:pt x="137920" y="95508"/>
                    <a:pt x="120384" y="99892"/>
                  </a:cubicBezTo>
                  <a:cubicBezTo>
                    <a:pt x="112526" y="101856"/>
                    <a:pt x="105016" y="105015"/>
                    <a:pt x="97332" y="107576"/>
                  </a:cubicBezTo>
                  <a:cubicBezTo>
                    <a:pt x="7103" y="99373"/>
                    <a:pt x="25614" y="92208"/>
                    <a:pt x="12807" y="84524"/>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671491" y="2142564"/>
              <a:ext cx="313141" cy="69264"/>
            </a:xfrm>
            <a:custGeom>
              <a:avLst/>
              <a:gdLst>
                <a:gd name="connsiteX0" fmla="*/ 22173 w 313141"/>
                <a:gd name="connsiteY0" fmla="*/ 0 h 69264"/>
                <a:gd name="connsiteX1" fmla="*/ 160485 w 313141"/>
                <a:gd name="connsiteY1" fmla="*/ 7684 h 69264"/>
                <a:gd name="connsiteX2" fmla="*/ 229642 w 313141"/>
                <a:gd name="connsiteY2" fmla="*/ 7684 h 69264"/>
                <a:gd name="connsiteX3" fmla="*/ 291114 w 313141"/>
                <a:gd name="connsiteY3" fmla="*/ 15368 h 69264"/>
                <a:gd name="connsiteX4" fmla="*/ 306482 w 313141"/>
                <a:gd name="connsiteY4" fmla="*/ 30737 h 69264"/>
                <a:gd name="connsiteX5" fmla="*/ 237326 w 313141"/>
                <a:gd name="connsiteY5" fmla="*/ 38421 h 69264"/>
                <a:gd name="connsiteX6" fmla="*/ 221957 w 313141"/>
                <a:gd name="connsiteY6" fmla="*/ 53789 h 69264"/>
                <a:gd name="connsiteX7" fmla="*/ 145117 w 313141"/>
                <a:gd name="connsiteY7" fmla="*/ 53789 h 69264"/>
                <a:gd name="connsiteX8" fmla="*/ 122065 w 313141"/>
                <a:gd name="connsiteY8" fmla="*/ 46105 h 69264"/>
                <a:gd name="connsiteX9" fmla="*/ 60593 w 313141"/>
                <a:gd name="connsiteY9" fmla="*/ 30737 h 69264"/>
                <a:gd name="connsiteX10" fmla="*/ 14489 w 313141"/>
                <a:gd name="connsiteY10" fmla="*/ 15368 h 69264"/>
                <a:gd name="connsiteX11" fmla="*/ 22173 w 313141"/>
                <a:gd name="connsiteY11" fmla="*/ 0 h 6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3141" h="69264">
                  <a:moveTo>
                    <a:pt x="22173" y="0"/>
                  </a:moveTo>
                  <a:cubicBezTo>
                    <a:pt x="68277" y="2561"/>
                    <a:pt x="114518" y="3306"/>
                    <a:pt x="160485" y="7684"/>
                  </a:cubicBezTo>
                  <a:cubicBezTo>
                    <a:pt x="232712" y="14563"/>
                    <a:pt x="109388" y="27726"/>
                    <a:pt x="229642" y="7684"/>
                  </a:cubicBezTo>
                  <a:cubicBezTo>
                    <a:pt x="250133" y="10245"/>
                    <a:pt x="271335" y="9434"/>
                    <a:pt x="291114" y="15368"/>
                  </a:cubicBezTo>
                  <a:cubicBezTo>
                    <a:pt x="298053" y="17450"/>
                    <a:pt x="313141" y="27883"/>
                    <a:pt x="306482" y="30737"/>
                  </a:cubicBezTo>
                  <a:cubicBezTo>
                    <a:pt x="285164" y="39874"/>
                    <a:pt x="260378" y="35860"/>
                    <a:pt x="237326" y="38421"/>
                  </a:cubicBezTo>
                  <a:cubicBezTo>
                    <a:pt x="232203" y="43544"/>
                    <a:pt x="228169" y="50062"/>
                    <a:pt x="221957" y="53789"/>
                  </a:cubicBezTo>
                  <a:cubicBezTo>
                    <a:pt x="196165" y="69264"/>
                    <a:pt x="174629" y="58005"/>
                    <a:pt x="145117" y="53789"/>
                  </a:cubicBezTo>
                  <a:cubicBezTo>
                    <a:pt x="137433" y="51228"/>
                    <a:pt x="129879" y="48236"/>
                    <a:pt x="122065" y="46105"/>
                  </a:cubicBezTo>
                  <a:cubicBezTo>
                    <a:pt x="101688" y="40548"/>
                    <a:pt x="80630" y="37417"/>
                    <a:pt x="60593" y="30737"/>
                  </a:cubicBezTo>
                  <a:cubicBezTo>
                    <a:pt x="45225" y="25614"/>
                    <a:pt x="0" y="22613"/>
                    <a:pt x="14489" y="15368"/>
                  </a:cubicBezTo>
                  <a:lnTo>
                    <a:pt x="2217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4273603" y="2001691"/>
              <a:ext cx="89647" cy="90433"/>
            </a:xfrm>
            <a:custGeom>
              <a:avLst/>
              <a:gdLst>
                <a:gd name="connsiteX0" fmla="*/ 12807 w 89647"/>
                <a:gd name="connsiteY0" fmla="*/ 2561 h 90433"/>
                <a:gd name="connsiteX1" fmla="*/ 89647 w 89647"/>
                <a:gd name="connsiteY1" fmla="*/ 25613 h 90433"/>
                <a:gd name="connsiteX2" fmla="*/ 12807 w 89647"/>
                <a:gd name="connsiteY2" fmla="*/ 40981 h 90433"/>
                <a:gd name="connsiteX3" fmla="*/ 12807 w 89647"/>
                <a:gd name="connsiteY3" fmla="*/ 2561 h 90433"/>
              </a:gdLst>
              <a:ahLst/>
              <a:cxnLst>
                <a:cxn ang="0">
                  <a:pos x="connsiteX0" y="connsiteY0"/>
                </a:cxn>
                <a:cxn ang="0">
                  <a:pos x="connsiteX1" y="connsiteY1"/>
                </a:cxn>
                <a:cxn ang="0">
                  <a:pos x="connsiteX2" y="connsiteY2"/>
                </a:cxn>
                <a:cxn ang="0">
                  <a:pos x="connsiteX3" y="connsiteY3"/>
                </a:cxn>
              </a:cxnLst>
              <a:rect l="l" t="t" r="r" b="b"/>
              <a:pathLst>
                <a:path w="89647" h="90433">
                  <a:moveTo>
                    <a:pt x="12807" y="2561"/>
                  </a:moveTo>
                  <a:cubicBezTo>
                    <a:pt x="25614" y="0"/>
                    <a:pt x="43195" y="14000"/>
                    <a:pt x="89647" y="25613"/>
                  </a:cubicBezTo>
                  <a:cubicBezTo>
                    <a:pt x="79386" y="56395"/>
                    <a:pt x="76389" y="90433"/>
                    <a:pt x="12807" y="40981"/>
                  </a:cubicBezTo>
                  <a:cubicBezTo>
                    <a:pt x="676" y="31546"/>
                    <a:pt x="0" y="5122"/>
                    <a:pt x="12807" y="256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931869" y="2018339"/>
              <a:ext cx="209760" cy="79453"/>
            </a:xfrm>
            <a:custGeom>
              <a:avLst/>
              <a:gdLst>
                <a:gd name="connsiteX0" fmla="*/ 61472 w 209760"/>
                <a:gd name="connsiteY0" fmla="*/ 1281 h 79453"/>
                <a:gd name="connsiteX1" fmla="*/ 192100 w 209760"/>
                <a:gd name="connsiteY1" fmla="*/ 8965 h 79453"/>
                <a:gd name="connsiteX2" fmla="*/ 207469 w 209760"/>
                <a:gd name="connsiteY2" fmla="*/ 24333 h 79453"/>
                <a:gd name="connsiteX3" fmla="*/ 184416 w 209760"/>
                <a:gd name="connsiteY3" fmla="*/ 32017 h 79453"/>
                <a:gd name="connsiteX4" fmla="*/ 92208 w 209760"/>
                <a:gd name="connsiteY4" fmla="*/ 39701 h 79453"/>
                <a:gd name="connsiteX5" fmla="*/ 53788 w 209760"/>
                <a:gd name="connsiteY5" fmla="*/ 78121 h 79453"/>
                <a:gd name="connsiteX6" fmla="*/ 30736 w 209760"/>
                <a:gd name="connsiteY6" fmla="*/ 70437 h 79453"/>
                <a:gd name="connsiteX7" fmla="*/ 23052 w 209760"/>
                <a:gd name="connsiteY7" fmla="*/ 47385 h 79453"/>
                <a:gd name="connsiteX8" fmla="*/ 0 w 209760"/>
                <a:gd name="connsiteY8" fmla="*/ 32017 h 79453"/>
                <a:gd name="connsiteX9" fmla="*/ 23052 w 209760"/>
                <a:gd name="connsiteY9" fmla="*/ 16649 h 79453"/>
                <a:gd name="connsiteX10" fmla="*/ 61472 w 209760"/>
                <a:gd name="connsiteY10" fmla="*/ 1281 h 7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760" h="79453">
                  <a:moveTo>
                    <a:pt x="61472" y="1281"/>
                  </a:moveTo>
                  <a:cubicBezTo>
                    <a:pt x="89647" y="0"/>
                    <a:pt x="149016" y="2162"/>
                    <a:pt x="192100" y="8965"/>
                  </a:cubicBezTo>
                  <a:cubicBezTo>
                    <a:pt x="199256" y="10095"/>
                    <a:pt x="209760" y="17460"/>
                    <a:pt x="207469" y="24333"/>
                  </a:cubicBezTo>
                  <a:cubicBezTo>
                    <a:pt x="204908" y="32017"/>
                    <a:pt x="192445" y="30946"/>
                    <a:pt x="184416" y="32017"/>
                  </a:cubicBezTo>
                  <a:cubicBezTo>
                    <a:pt x="153844" y="36093"/>
                    <a:pt x="122944" y="37140"/>
                    <a:pt x="92208" y="39701"/>
                  </a:cubicBezTo>
                  <a:cubicBezTo>
                    <a:pt x="83243" y="53148"/>
                    <a:pt x="72998" y="74919"/>
                    <a:pt x="53788" y="78121"/>
                  </a:cubicBezTo>
                  <a:cubicBezTo>
                    <a:pt x="45799" y="79453"/>
                    <a:pt x="38420" y="72998"/>
                    <a:pt x="30736" y="70437"/>
                  </a:cubicBezTo>
                  <a:cubicBezTo>
                    <a:pt x="28175" y="62753"/>
                    <a:pt x="28112" y="53710"/>
                    <a:pt x="23052" y="47385"/>
                  </a:cubicBezTo>
                  <a:cubicBezTo>
                    <a:pt x="17283" y="40174"/>
                    <a:pt x="0" y="41252"/>
                    <a:pt x="0" y="32017"/>
                  </a:cubicBezTo>
                  <a:cubicBezTo>
                    <a:pt x="0" y="22782"/>
                    <a:pt x="14564" y="20287"/>
                    <a:pt x="23052" y="16649"/>
                  </a:cubicBezTo>
                  <a:cubicBezTo>
                    <a:pt x="43880" y="7723"/>
                    <a:pt x="33297" y="2562"/>
                    <a:pt x="61472" y="128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5552354" y="2302649"/>
              <a:ext cx="1521439" cy="30736"/>
            </a:xfrm>
            <a:custGeom>
              <a:avLst/>
              <a:gdLst>
                <a:gd name="connsiteX0" fmla="*/ 1521439 w 1521439"/>
                <a:gd name="connsiteY0" fmla="*/ 30736 h 30736"/>
                <a:gd name="connsiteX1" fmla="*/ 1475335 w 1521439"/>
                <a:gd name="connsiteY1" fmla="*/ 23052 h 30736"/>
                <a:gd name="connsiteX2" fmla="*/ 1452283 w 1521439"/>
                <a:gd name="connsiteY2" fmla="*/ 15368 h 30736"/>
                <a:gd name="connsiteX3" fmla="*/ 1244814 w 1521439"/>
                <a:gd name="connsiteY3" fmla="*/ 7684 h 30736"/>
                <a:gd name="connsiteX4" fmla="*/ 0 w 1521439"/>
                <a:gd name="connsiteY4" fmla="*/ 0 h 3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1439" h="30736">
                  <a:moveTo>
                    <a:pt x="1521439" y="30736"/>
                  </a:moveTo>
                  <a:cubicBezTo>
                    <a:pt x="1506071" y="28175"/>
                    <a:pt x="1490544" y="26432"/>
                    <a:pt x="1475335" y="23052"/>
                  </a:cubicBezTo>
                  <a:cubicBezTo>
                    <a:pt x="1467428" y="21295"/>
                    <a:pt x="1460365" y="15907"/>
                    <a:pt x="1452283" y="15368"/>
                  </a:cubicBezTo>
                  <a:cubicBezTo>
                    <a:pt x="1383233" y="10765"/>
                    <a:pt x="1314013" y="8475"/>
                    <a:pt x="1244814" y="7684"/>
                  </a:cubicBezTo>
                  <a:lnTo>
                    <a:pt x="0" y="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a:off x="3715870" y="2271913"/>
              <a:ext cx="1836484" cy="138312"/>
            </a:xfrm>
            <a:custGeom>
              <a:avLst/>
              <a:gdLst>
                <a:gd name="connsiteX0" fmla="*/ 1836484 w 1836484"/>
                <a:gd name="connsiteY0" fmla="*/ 0 h 138312"/>
                <a:gd name="connsiteX1" fmla="*/ 1383126 w 1836484"/>
                <a:gd name="connsiteY1" fmla="*/ 7684 h 138312"/>
                <a:gd name="connsiteX2" fmla="*/ 1360074 w 1836484"/>
                <a:gd name="connsiteY2" fmla="*/ 15368 h 138312"/>
                <a:gd name="connsiteX3" fmla="*/ 1283234 w 1836484"/>
                <a:gd name="connsiteY3" fmla="*/ 46104 h 138312"/>
                <a:gd name="connsiteX4" fmla="*/ 676195 w 1836484"/>
                <a:gd name="connsiteY4" fmla="*/ 53788 h 138312"/>
                <a:gd name="connsiteX5" fmla="*/ 499462 w 1836484"/>
                <a:gd name="connsiteY5" fmla="*/ 69156 h 138312"/>
                <a:gd name="connsiteX6" fmla="*/ 453358 w 1836484"/>
                <a:gd name="connsiteY6" fmla="*/ 76840 h 138312"/>
                <a:gd name="connsiteX7" fmla="*/ 384202 w 1836484"/>
                <a:gd name="connsiteY7" fmla="*/ 84524 h 138312"/>
                <a:gd name="connsiteX8" fmla="*/ 238205 w 1836484"/>
                <a:gd name="connsiteY8" fmla="*/ 92208 h 138312"/>
                <a:gd name="connsiteX9" fmla="*/ 192101 w 1836484"/>
                <a:gd name="connsiteY9" fmla="*/ 115260 h 138312"/>
                <a:gd name="connsiteX10" fmla="*/ 145997 w 1836484"/>
                <a:gd name="connsiteY10" fmla="*/ 130628 h 138312"/>
                <a:gd name="connsiteX11" fmla="*/ 122945 w 1836484"/>
                <a:gd name="connsiteY11" fmla="*/ 138312 h 138312"/>
                <a:gd name="connsiteX12" fmla="*/ 0 w 1836484"/>
                <a:gd name="connsiteY12" fmla="*/ 138312 h 13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6484" h="138312">
                  <a:moveTo>
                    <a:pt x="1836484" y="0"/>
                  </a:moveTo>
                  <a:lnTo>
                    <a:pt x="1383126" y="7684"/>
                  </a:lnTo>
                  <a:cubicBezTo>
                    <a:pt x="1375031" y="7945"/>
                    <a:pt x="1367519" y="12177"/>
                    <a:pt x="1360074" y="15368"/>
                  </a:cubicBezTo>
                  <a:cubicBezTo>
                    <a:pt x="1338142" y="24767"/>
                    <a:pt x="1307264" y="45800"/>
                    <a:pt x="1283234" y="46104"/>
                  </a:cubicBezTo>
                  <a:lnTo>
                    <a:pt x="676195" y="53788"/>
                  </a:lnTo>
                  <a:cubicBezTo>
                    <a:pt x="568638" y="71714"/>
                    <a:pt x="697237" y="51958"/>
                    <a:pt x="499462" y="69156"/>
                  </a:cubicBezTo>
                  <a:cubicBezTo>
                    <a:pt x="483941" y="70506"/>
                    <a:pt x="468801" y="74781"/>
                    <a:pt x="453358" y="76840"/>
                  </a:cubicBezTo>
                  <a:cubicBezTo>
                    <a:pt x="430368" y="79905"/>
                    <a:pt x="407337" y="82872"/>
                    <a:pt x="384202" y="84524"/>
                  </a:cubicBezTo>
                  <a:cubicBezTo>
                    <a:pt x="335593" y="87996"/>
                    <a:pt x="286871" y="89647"/>
                    <a:pt x="238205" y="92208"/>
                  </a:cubicBezTo>
                  <a:cubicBezTo>
                    <a:pt x="154134" y="120232"/>
                    <a:pt x="281475" y="75538"/>
                    <a:pt x="192101" y="115260"/>
                  </a:cubicBezTo>
                  <a:cubicBezTo>
                    <a:pt x="177298" y="121839"/>
                    <a:pt x="161365" y="125505"/>
                    <a:pt x="145997" y="130628"/>
                  </a:cubicBezTo>
                  <a:cubicBezTo>
                    <a:pt x="138313" y="133189"/>
                    <a:pt x="131045" y="138312"/>
                    <a:pt x="122945" y="138312"/>
                  </a:cubicBezTo>
                  <a:lnTo>
                    <a:pt x="0" y="138312"/>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2209800" y="2440961"/>
              <a:ext cx="1490702" cy="146442"/>
            </a:xfrm>
            <a:custGeom>
              <a:avLst/>
              <a:gdLst>
                <a:gd name="connsiteX0" fmla="*/ 1490702 w 1490702"/>
                <a:gd name="connsiteY0" fmla="*/ 0 h 146442"/>
                <a:gd name="connsiteX1" fmla="*/ 1091132 w 1490702"/>
                <a:gd name="connsiteY1" fmla="*/ 15368 h 146442"/>
                <a:gd name="connsiteX2" fmla="*/ 968188 w 1490702"/>
                <a:gd name="connsiteY2" fmla="*/ 23052 h 146442"/>
                <a:gd name="connsiteX3" fmla="*/ 937452 w 1490702"/>
                <a:gd name="connsiteY3" fmla="*/ 30736 h 146442"/>
                <a:gd name="connsiteX4" fmla="*/ 868295 w 1490702"/>
                <a:gd name="connsiteY4" fmla="*/ 46105 h 146442"/>
                <a:gd name="connsiteX5" fmla="*/ 822191 w 1490702"/>
                <a:gd name="connsiteY5" fmla="*/ 61473 h 146442"/>
                <a:gd name="connsiteX6" fmla="*/ 776087 w 1490702"/>
                <a:gd name="connsiteY6" fmla="*/ 84525 h 146442"/>
                <a:gd name="connsiteX7" fmla="*/ 729983 w 1490702"/>
                <a:gd name="connsiteY7" fmla="*/ 107577 h 146442"/>
                <a:gd name="connsiteX8" fmla="*/ 591670 w 1490702"/>
                <a:gd name="connsiteY8" fmla="*/ 122945 h 146442"/>
                <a:gd name="connsiteX9" fmla="*/ 299677 w 1490702"/>
                <a:gd name="connsiteY9" fmla="*/ 130629 h 146442"/>
                <a:gd name="connsiteX10" fmla="*/ 207469 w 1490702"/>
                <a:gd name="connsiteY10" fmla="*/ 138313 h 146442"/>
                <a:gd name="connsiteX11" fmla="*/ 0 w 1490702"/>
                <a:gd name="connsiteY11" fmla="*/ 145997 h 14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0702" h="146442">
                  <a:moveTo>
                    <a:pt x="1490702" y="0"/>
                  </a:moveTo>
                  <a:cubicBezTo>
                    <a:pt x="1324533" y="27695"/>
                    <a:pt x="1489056" y="2532"/>
                    <a:pt x="1091132" y="15368"/>
                  </a:cubicBezTo>
                  <a:cubicBezTo>
                    <a:pt x="1050092" y="16692"/>
                    <a:pt x="1009169" y="20491"/>
                    <a:pt x="968188" y="23052"/>
                  </a:cubicBezTo>
                  <a:cubicBezTo>
                    <a:pt x="957943" y="25613"/>
                    <a:pt x="947761" y="28445"/>
                    <a:pt x="937452" y="30736"/>
                  </a:cubicBezTo>
                  <a:cubicBezTo>
                    <a:pt x="909264" y="37000"/>
                    <a:pt x="895055" y="38077"/>
                    <a:pt x="868295" y="46105"/>
                  </a:cubicBezTo>
                  <a:cubicBezTo>
                    <a:pt x="852779" y="50760"/>
                    <a:pt x="835670" y="52487"/>
                    <a:pt x="822191" y="61473"/>
                  </a:cubicBezTo>
                  <a:cubicBezTo>
                    <a:pt x="756127" y="105516"/>
                    <a:pt x="839713" y="52712"/>
                    <a:pt x="776087" y="84525"/>
                  </a:cubicBezTo>
                  <a:cubicBezTo>
                    <a:pt x="745866" y="99635"/>
                    <a:pt x="762173" y="101139"/>
                    <a:pt x="729983" y="107577"/>
                  </a:cubicBezTo>
                  <a:cubicBezTo>
                    <a:pt x="698212" y="113931"/>
                    <a:pt x="616092" y="121948"/>
                    <a:pt x="591670" y="122945"/>
                  </a:cubicBezTo>
                  <a:cubicBezTo>
                    <a:pt x="494386" y="126916"/>
                    <a:pt x="397008" y="128068"/>
                    <a:pt x="299677" y="130629"/>
                  </a:cubicBezTo>
                  <a:cubicBezTo>
                    <a:pt x="268941" y="133190"/>
                    <a:pt x="238261" y="136553"/>
                    <a:pt x="207469" y="138313"/>
                  </a:cubicBezTo>
                  <a:cubicBezTo>
                    <a:pt x="65211" y="146442"/>
                    <a:pt x="81934" y="145997"/>
                    <a:pt x="0" y="14599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4906895" y="2579274"/>
              <a:ext cx="2166898" cy="69156"/>
            </a:xfrm>
            <a:custGeom>
              <a:avLst/>
              <a:gdLst>
                <a:gd name="connsiteX0" fmla="*/ 2166898 w 2166898"/>
                <a:gd name="connsiteY0" fmla="*/ 61472 h 69156"/>
                <a:gd name="connsiteX1" fmla="*/ 2143846 w 2166898"/>
                <a:gd name="connsiteY1" fmla="*/ 69156 h 69156"/>
                <a:gd name="connsiteX2" fmla="*/ 2059321 w 2166898"/>
                <a:gd name="connsiteY2" fmla="*/ 53788 h 69156"/>
                <a:gd name="connsiteX3" fmla="*/ 2013217 w 2166898"/>
                <a:gd name="connsiteY3" fmla="*/ 46104 h 69156"/>
                <a:gd name="connsiteX4" fmla="*/ 1990165 w 2166898"/>
                <a:gd name="connsiteY4" fmla="*/ 38420 h 69156"/>
                <a:gd name="connsiteX5" fmla="*/ 1936377 w 2166898"/>
                <a:gd name="connsiteY5" fmla="*/ 30736 h 69156"/>
                <a:gd name="connsiteX6" fmla="*/ 1821116 w 2166898"/>
                <a:gd name="connsiteY6" fmla="*/ 7684 h 69156"/>
                <a:gd name="connsiteX7" fmla="*/ 1529123 w 2166898"/>
                <a:gd name="connsiteY7" fmla="*/ 0 h 69156"/>
                <a:gd name="connsiteX8" fmla="*/ 660827 w 2166898"/>
                <a:gd name="connsiteY8" fmla="*/ 7684 h 69156"/>
                <a:gd name="connsiteX9" fmla="*/ 484095 w 2166898"/>
                <a:gd name="connsiteY9" fmla="*/ 15368 h 69156"/>
                <a:gd name="connsiteX10" fmla="*/ 453358 w 2166898"/>
                <a:gd name="connsiteY10" fmla="*/ 23052 h 69156"/>
                <a:gd name="connsiteX11" fmla="*/ 145997 w 2166898"/>
                <a:gd name="connsiteY11" fmla="*/ 30736 h 69156"/>
                <a:gd name="connsiteX12" fmla="*/ 0 w 2166898"/>
                <a:gd name="connsiteY12" fmla="*/ 38420 h 69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6898" h="69156">
                  <a:moveTo>
                    <a:pt x="2166898" y="61472"/>
                  </a:moveTo>
                  <a:cubicBezTo>
                    <a:pt x="2159214" y="64033"/>
                    <a:pt x="2151946" y="69156"/>
                    <a:pt x="2143846" y="69156"/>
                  </a:cubicBezTo>
                  <a:cubicBezTo>
                    <a:pt x="2104782" y="69156"/>
                    <a:pt x="2092946" y="60513"/>
                    <a:pt x="2059321" y="53788"/>
                  </a:cubicBezTo>
                  <a:cubicBezTo>
                    <a:pt x="2044044" y="50733"/>
                    <a:pt x="2028426" y="49484"/>
                    <a:pt x="2013217" y="46104"/>
                  </a:cubicBezTo>
                  <a:cubicBezTo>
                    <a:pt x="2005310" y="44347"/>
                    <a:pt x="1998107" y="40008"/>
                    <a:pt x="1990165" y="38420"/>
                  </a:cubicBezTo>
                  <a:cubicBezTo>
                    <a:pt x="1972405" y="34868"/>
                    <a:pt x="1954137" y="34288"/>
                    <a:pt x="1936377" y="30736"/>
                  </a:cubicBezTo>
                  <a:cubicBezTo>
                    <a:pt x="1887037" y="20868"/>
                    <a:pt x="1870344" y="9872"/>
                    <a:pt x="1821116" y="7684"/>
                  </a:cubicBezTo>
                  <a:cubicBezTo>
                    <a:pt x="1723847" y="3361"/>
                    <a:pt x="1626454" y="2561"/>
                    <a:pt x="1529123" y="0"/>
                  </a:cubicBezTo>
                  <a:lnTo>
                    <a:pt x="660827" y="7684"/>
                  </a:lnTo>
                  <a:cubicBezTo>
                    <a:pt x="601867" y="8551"/>
                    <a:pt x="542900" y="11012"/>
                    <a:pt x="484095" y="15368"/>
                  </a:cubicBezTo>
                  <a:cubicBezTo>
                    <a:pt x="473563" y="16148"/>
                    <a:pt x="463908" y="22572"/>
                    <a:pt x="453358" y="23052"/>
                  </a:cubicBezTo>
                  <a:cubicBezTo>
                    <a:pt x="350978" y="27706"/>
                    <a:pt x="248451" y="28175"/>
                    <a:pt x="145997" y="30736"/>
                  </a:cubicBezTo>
                  <a:cubicBezTo>
                    <a:pt x="41066" y="40275"/>
                    <a:pt x="89764" y="38420"/>
                    <a:pt x="0" y="3842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3516085" y="2571590"/>
              <a:ext cx="1390810" cy="162370"/>
            </a:xfrm>
            <a:custGeom>
              <a:avLst/>
              <a:gdLst>
                <a:gd name="connsiteX0" fmla="*/ 1390810 w 1390810"/>
                <a:gd name="connsiteY0" fmla="*/ 0 h 162370"/>
                <a:gd name="connsiteX1" fmla="*/ 1214078 w 1390810"/>
                <a:gd name="connsiteY1" fmla="*/ 15368 h 162370"/>
                <a:gd name="connsiteX2" fmla="*/ 1167973 w 1390810"/>
                <a:gd name="connsiteY2" fmla="*/ 23052 h 162370"/>
                <a:gd name="connsiteX3" fmla="*/ 1144921 w 1390810"/>
                <a:gd name="connsiteY3" fmla="*/ 30736 h 162370"/>
                <a:gd name="connsiteX4" fmla="*/ 568619 w 1390810"/>
                <a:gd name="connsiteY4" fmla="*/ 53788 h 162370"/>
                <a:gd name="connsiteX5" fmla="*/ 422622 w 1390810"/>
                <a:gd name="connsiteY5" fmla="*/ 76840 h 162370"/>
                <a:gd name="connsiteX6" fmla="*/ 376518 w 1390810"/>
                <a:gd name="connsiteY6" fmla="*/ 92208 h 162370"/>
                <a:gd name="connsiteX7" fmla="*/ 276626 w 1390810"/>
                <a:gd name="connsiteY7" fmla="*/ 107576 h 162370"/>
                <a:gd name="connsiteX8" fmla="*/ 253573 w 1390810"/>
                <a:gd name="connsiteY8" fmla="*/ 115260 h 162370"/>
                <a:gd name="connsiteX9" fmla="*/ 130629 w 1390810"/>
                <a:gd name="connsiteY9" fmla="*/ 130628 h 162370"/>
                <a:gd name="connsiteX10" fmla="*/ 76841 w 1390810"/>
                <a:gd name="connsiteY10" fmla="*/ 145997 h 162370"/>
                <a:gd name="connsiteX11" fmla="*/ 53789 w 1390810"/>
                <a:gd name="connsiteY11" fmla="*/ 153681 h 162370"/>
                <a:gd name="connsiteX12" fmla="*/ 0 w 1390810"/>
                <a:gd name="connsiteY12" fmla="*/ 161365 h 16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0810" h="162370">
                  <a:moveTo>
                    <a:pt x="1390810" y="0"/>
                  </a:moveTo>
                  <a:cubicBezTo>
                    <a:pt x="1339508" y="3946"/>
                    <a:pt x="1266913" y="8764"/>
                    <a:pt x="1214078" y="15368"/>
                  </a:cubicBezTo>
                  <a:cubicBezTo>
                    <a:pt x="1198618" y="17300"/>
                    <a:pt x="1183341" y="20491"/>
                    <a:pt x="1167973" y="23052"/>
                  </a:cubicBezTo>
                  <a:cubicBezTo>
                    <a:pt x="1160289" y="25613"/>
                    <a:pt x="1152813" y="28915"/>
                    <a:pt x="1144921" y="30736"/>
                  </a:cubicBezTo>
                  <a:cubicBezTo>
                    <a:pt x="939109" y="78231"/>
                    <a:pt x="875539" y="49066"/>
                    <a:pt x="568619" y="53788"/>
                  </a:cubicBezTo>
                  <a:cubicBezTo>
                    <a:pt x="539966" y="57881"/>
                    <a:pt x="436380" y="72254"/>
                    <a:pt x="422622" y="76840"/>
                  </a:cubicBezTo>
                  <a:cubicBezTo>
                    <a:pt x="407254" y="81963"/>
                    <a:pt x="392497" y="89545"/>
                    <a:pt x="376518" y="92208"/>
                  </a:cubicBezTo>
                  <a:cubicBezTo>
                    <a:pt x="312549" y="102869"/>
                    <a:pt x="345837" y="97689"/>
                    <a:pt x="276626" y="107576"/>
                  </a:cubicBezTo>
                  <a:cubicBezTo>
                    <a:pt x="268942" y="110137"/>
                    <a:pt x="261431" y="113296"/>
                    <a:pt x="253573" y="115260"/>
                  </a:cubicBezTo>
                  <a:cubicBezTo>
                    <a:pt x="208204" y="126602"/>
                    <a:pt x="183120" y="125856"/>
                    <a:pt x="130629" y="130628"/>
                  </a:cubicBezTo>
                  <a:cubicBezTo>
                    <a:pt x="75378" y="149047"/>
                    <a:pt x="144354" y="126708"/>
                    <a:pt x="76841" y="145997"/>
                  </a:cubicBezTo>
                  <a:cubicBezTo>
                    <a:pt x="69053" y="148222"/>
                    <a:pt x="61647" y="151717"/>
                    <a:pt x="53789" y="153681"/>
                  </a:cubicBezTo>
                  <a:cubicBezTo>
                    <a:pt x="19034" y="162370"/>
                    <a:pt x="25021" y="161365"/>
                    <a:pt x="0" y="161365"/>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2216203" y="2763690"/>
              <a:ext cx="1322934" cy="131909"/>
            </a:xfrm>
            <a:custGeom>
              <a:avLst/>
              <a:gdLst>
                <a:gd name="connsiteX0" fmla="*/ 1383126 w 1383126"/>
                <a:gd name="connsiteY0" fmla="*/ 0 h 116070"/>
                <a:gd name="connsiteX1" fmla="*/ 1298602 w 1383126"/>
                <a:gd name="connsiteY1" fmla="*/ 7684 h 116070"/>
                <a:gd name="connsiteX2" fmla="*/ 1267866 w 1383126"/>
                <a:gd name="connsiteY2" fmla="*/ 15368 h 116070"/>
                <a:gd name="connsiteX3" fmla="*/ 668511 w 1383126"/>
                <a:gd name="connsiteY3" fmla="*/ 23052 h 116070"/>
                <a:gd name="connsiteX4" fmla="*/ 576303 w 1383126"/>
                <a:gd name="connsiteY4" fmla="*/ 30736 h 116070"/>
                <a:gd name="connsiteX5" fmla="*/ 545567 w 1383126"/>
                <a:gd name="connsiteY5" fmla="*/ 38420 h 116070"/>
                <a:gd name="connsiteX6" fmla="*/ 445674 w 1383126"/>
                <a:gd name="connsiteY6" fmla="*/ 53788 h 116070"/>
                <a:gd name="connsiteX7" fmla="*/ 399570 w 1383126"/>
                <a:gd name="connsiteY7" fmla="*/ 61472 h 116070"/>
                <a:gd name="connsiteX8" fmla="*/ 361150 w 1383126"/>
                <a:gd name="connsiteY8" fmla="*/ 69156 h 116070"/>
                <a:gd name="connsiteX9" fmla="*/ 222837 w 1383126"/>
                <a:gd name="connsiteY9" fmla="*/ 76840 h 116070"/>
                <a:gd name="connsiteX10" fmla="*/ 199785 w 1383126"/>
                <a:gd name="connsiteY10" fmla="*/ 84524 h 116070"/>
                <a:gd name="connsiteX11" fmla="*/ 61473 w 1383126"/>
                <a:gd name="connsiteY11" fmla="*/ 99892 h 116070"/>
                <a:gd name="connsiteX12" fmla="*/ 30737 w 1383126"/>
                <a:gd name="connsiteY12" fmla="*/ 107576 h 116070"/>
                <a:gd name="connsiteX13" fmla="*/ 0 w 1383126"/>
                <a:gd name="connsiteY13" fmla="*/ 115260 h 116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3126" h="116070">
                  <a:moveTo>
                    <a:pt x="1383126" y="0"/>
                  </a:moveTo>
                  <a:cubicBezTo>
                    <a:pt x="1354951" y="2561"/>
                    <a:pt x="1326645" y="3945"/>
                    <a:pt x="1298602" y="7684"/>
                  </a:cubicBezTo>
                  <a:cubicBezTo>
                    <a:pt x="1288134" y="9080"/>
                    <a:pt x="1278424" y="15111"/>
                    <a:pt x="1267866" y="15368"/>
                  </a:cubicBezTo>
                  <a:cubicBezTo>
                    <a:pt x="1068124" y="20240"/>
                    <a:pt x="868296" y="20491"/>
                    <a:pt x="668511" y="23052"/>
                  </a:cubicBezTo>
                  <a:cubicBezTo>
                    <a:pt x="637775" y="25613"/>
                    <a:pt x="606907" y="26910"/>
                    <a:pt x="576303" y="30736"/>
                  </a:cubicBezTo>
                  <a:cubicBezTo>
                    <a:pt x="565824" y="32046"/>
                    <a:pt x="555923" y="36349"/>
                    <a:pt x="545567" y="38420"/>
                  </a:cubicBezTo>
                  <a:cubicBezTo>
                    <a:pt x="513620" y="44809"/>
                    <a:pt x="477661" y="48867"/>
                    <a:pt x="445674" y="53788"/>
                  </a:cubicBezTo>
                  <a:cubicBezTo>
                    <a:pt x="430275" y="56157"/>
                    <a:pt x="414899" y="58685"/>
                    <a:pt x="399570" y="61472"/>
                  </a:cubicBezTo>
                  <a:cubicBezTo>
                    <a:pt x="386720" y="63808"/>
                    <a:pt x="374161" y="68025"/>
                    <a:pt x="361150" y="69156"/>
                  </a:cubicBezTo>
                  <a:cubicBezTo>
                    <a:pt x="315148" y="73156"/>
                    <a:pt x="268941" y="74279"/>
                    <a:pt x="222837" y="76840"/>
                  </a:cubicBezTo>
                  <a:cubicBezTo>
                    <a:pt x="215153" y="79401"/>
                    <a:pt x="207790" y="83292"/>
                    <a:pt x="199785" y="84524"/>
                  </a:cubicBezTo>
                  <a:cubicBezTo>
                    <a:pt x="45885" y="108201"/>
                    <a:pt x="193823" y="77834"/>
                    <a:pt x="61473" y="99892"/>
                  </a:cubicBezTo>
                  <a:cubicBezTo>
                    <a:pt x="51056" y="101628"/>
                    <a:pt x="40891" y="104675"/>
                    <a:pt x="30737" y="107576"/>
                  </a:cubicBezTo>
                  <a:cubicBezTo>
                    <a:pt x="1008" y="116070"/>
                    <a:pt x="17127" y="115260"/>
                    <a:pt x="0" y="11526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3715870" y="1810871"/>
              <a:ext cx="3396700" cy="130628"/>
            </a:xfrm>
            <a:custGeom>
              <a:avLst/>
              <a:gdLst>
                <a:gd name="connsiteX0" fmla="*/ 3365607 w 3396700"/>
                <a:gd name="connsiteY0" fmla="*/ 53788 h 130628"/>
                <a:gd name="connsiteX1" fmla="*/ 3327187 w 3396700"/>
                <a:gd name="connsiteY1" fmla="*/ 23052 h 130628"/>
                <a:gd name="connsiteX2" fmla="*/ 3296451 w 3396700"/>
                <a:gd name="connsiteY2" fmla="*/ 15368 h 130628"/>
                <a:gd name="connsiteX3" fmla="*/ 3119718 w 3396700"/>
                <a:gd name="connsiteY3" fmla="*/ 7684 h 130628"/>
                <a:gd name="connsiteX4" fmla="*/ 2804672 w 3396700"/>
                <a:gd name="connsiteY4" fmla="*/ 0 h 130628"/>
                <a:gd name="connsiteX5" fmla="*/ 2213002 w 3396700"/>
                <a:gd name="connsiteY5" fmla="*/ 15368 h 130628"/>
                <a:gd name="connsiteX6" fmla="*/ 2174582 w 3396700"/>
                <a:gd name="connsiteY6" fmla="*/ 23052 h 130628"/>
                <a:gd name="connsiteX7" fmla="*/ 2113109 w 3396700"/>
                <a:gd name="connsiteY7" fmla="*/ 30736 h 130628"/>
                <a:gd name="connsiteX8" fmla="*/ 2074689 w 3396700"/>
                <a:gd name="connsiteY8" fmla="*/ 38420 h 130628"/>
                <a:gd name="connsiteX9" fmla="*/ 1436915 w 3396700"/>
                <a:gd name="connsiteY9" fmla="*/ 46104 h 130628"/>
                <a:gd name="connsiteX10" fmla="*/ 1306286 w 3396700"/>
                <a:gd name="connsiteY10" fmla="*/ 61472 h 130628"/>
                <a:gd name="connsiteX11" fmla="*/ 1252498 w 3396700"/>
                <a:gd name="connsiteY11" fmla="*/ 76840 h 130628"/>
                <a:gd name="connsiteX12" fmla="*/ 1214078 w 3396700"/>
                <a:gd name="connsiteY12" fmla="*/ 84524 h 130628"/>
                <a:gd name="connsiteX13" fmla="*/ 1106501 w 3396700"/>
                <a:gd name="connsiteY13" fmla="*/ 99892 h 130628"/>
                <a:gd name="connsiteX14" fmla="*/ 1021977 w 3396700"/>
                <a:gd name="connsiteY14" fmla="*/ 115260 h 130628"/>
                <a:gd name="connsiteX15" fmla="*/ 975872 w 3396700"/>
                <a:gd name="connsiteY15" fmla="*/ 130628 h 130628"/>
                <a:gd name="connsiteX16" fmla="*/ 729983 w 3396700"/>
                <a:gd name="connsiteY16" fmla="*/ 122944 h 130628"/>
                <a:gd name="connsiteX17" fmla="*/ 622407 w 3396700"/>
                <a:gd name="connsiteY17" fmla="*/ 107576 h 130628"/>
                <a:gd name="connsiteX18" fmla="*/ 361150 w 3396700"/>
                <a:gd name="connsiteY18" fmla="*/ 92208 h 130628"/>
                <a:gd name="connsiteX19" fmla="*/ 291994 w 3396700"/>
                <a:gd name="connsiteY19" fmla="*/ 76840 h 130628"/>
                <a:gd name="connsiteX20" fmla="*/ 184417 w 3396700"/>
                <a:gd name="connsiteY20" fmla="*/ 84524 h 130628"/>
                <a:gd name="connsiteX21" fmla="*/ 138313 w 3396700"/>
                <a:gd name="connsiteY21" fmla="*/ 99892 h 130628"/>
                <a:gd name="connsiteX22" fmla="*/ 0 w 3396700"/>
                <a:gd name="connsiteY22" fmla="*/ 107576 h 13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96700" h="130628">
                  <a:moveTo>
                    <a:pt x="3365607" y="53788"/>
                  </a:moveTo>
                  <a:cubicBezTo>
                    <a:pt x="3290246" y="28668"/>
                    <a:pt x="3396700" y="69394"/>
                    <a:pt x="3327187" y="23052"/>
                  </a:cubicBezTo>
                  <a:cubicBezTo>
                    <a:pt x="3318400" y="17194"/>
                    <a:pt x="3306983" y="16148"/>
                    <a:pt x="3296451" y="15368"/>
                  </a:cubicBezTo>
                  <a:cubicBezTo>
                    <a:pt x="3237645" y="11012"/>
                    <a:pt x="3178656" y="9526"/>
                    <a:pt x="3119718" y="7684"/>
                  </a:cubicBezTo>
                  <a:lnTo>
                    <a:pt x="2804672" y="0"/>
                  </a:lnTo>
                  <a:lnTo>
                    <a:pt x="2213002" y="15368"/>
                  </a:lnTo>
                  <a:cubicBezTo>
                    <a:pt x="2199960" y="16054"/>
                    <a:pt x="2187490" y="21066"/>
                    <a:pt x="2174582" y="23052"/>
                  </a:cubicBezTo>
                  <a:cubicBezTo>
                    <a:pt x="2154172" y="26192"/>
                    <a:pt x="2133519" y="27596"/>
                    <a:pt x="2113109" y="30736"/>
                  </a:cubicBezTo>
                  <a:cubicBezTo>
                    <a:pt x="2100201" y="32722"/>
                    <a:pt x="2087746" y="38123"/>
                    <a:pt x="2074689" y="38420"/>
                  </a:cubicBezTo>
                  <a:cubicBezTo>
                    <a:pt x="1862137" y="43251"/>
                    <a:pt x="1649506" y="43543"/>
                    <a:pt x="1436915" y="46104"/>
                  </a:cubicBezTo>
                  <a:cubicBezTo>
                    <a:pt x="1377938" y="51465"/>
                    <a:pt x="1357682" y="51193"/>
                    <a:pt x="1306286" y="61472"/>
                  </a:cubicBezTo>
                  <a:cubicBezTo>
                    <a:pt x="1234421" y="75845"/>
                    <a:pt x="1311086" y="62193"/>
                    <a:pt x="1252498" y="76840"/>
                  </a:cubicBezTo>
                  <a:cubicBezTo>
                    <a:pt x="1239828" y="80008"/>
                    <a:pt x="1226928" y="82188"/>
                    <a:pt x="1214078" y="84524"/>
                  </a:cubicBezTo>
                  <a:cubicBezTo>
                    <a:pt x="1146854" y="96746"/>
                    <a:pt x="1184427" y="88760"/>
                    <a:pt x="1106501" y="99892"/>
                  </a:cubicBezTo>
                  <a:cubicBezTo>
                    <a:pt x="1094200" y="101649"/>
                    <a:pt x="1036539" y="111289"/>
                    <a:pt x="1021977" y="115260"/>
                  </a:cubicBezTo>
                  <a:cubicBezTo>
                    <a:pt x="1006348" y="119522"/>
                    <a:pt x="975872" y="130628"/>
                    <a:pt x="975872" y="130628"/>
                  </a:cubicBezTo>
                  <a:lnTo>
                    <a:pt x="729983" y="122944"/>
                  </a:lnTo>
                  <a:cubicBezTo>
                    <a:pt x="482415" y="111155"/>
                    <a:pt x="743848" y="122756"/>
                    <a:pt x="622407" y="107576"/>
                  </a:cubicBezTo>
                  <a:cubicBezTo>
                    <a:pt x="551730" y="98741"/>
                    <a:pt x="418824" y="94830"/>
                    <a:pt x="361150" y="92208"/>
                  </a:cubicBezTo>
                  <a:cubicBezTo>
                    <a:pt x="349296" y="89244"/>
                    <a:pt x="301749" y="76840"/>
                    <a:pt x="291994" y="76840"/>
                  </a:cubicBezTo>
                  <a:cubicBezTo>
                    <a:pt x="256044" y="76840"/>
                    <a:pt x="220276" y="81963"/>
                    <a:pt x="184417" y="84524"/>
                  </a:cubicBezTo>
                  <a:lnTo>
                    <a:pt x="138313" y="99892"/>
                  </a:lnTo>
                  <a:cubicBezTo>
                    <a:pt x="78812" y="119726"/>
                    <a:pt x="123361" y="107576"/>
                    <a:pt x="0" y="107576"/>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2225168" y="1955862"/>
              <a:ext cx="1459966" cy="177738"/>
            </a:xfrm>
            <a:custGeom>
              <a:avLst/>
              <a:gdLst>
                <a:gd name="connsiteX0" fmla="*/ 1459966 w 1459966"/>
                <a:gd name="connsiteY0" fmla="*/ 0 h 177738"/>
                <a:gd name="connsiteX1" fmla="*/ 1337022 w 1459966"/>
                <a:gd name="connsiteY1" fmla="*/ 7684 h 177738"/>
                <a:gd name="connsiteX2" fmla="*/ 1068080 w 1459966"/>
                <a:gd name="connsiteY2" fmla="*/ 15368 h 177738"/>
                <a:gd name="connsiteX3" fmla="*/ 875980 w 1459966"/>
                <a:gd name="connsiteY3" fmla="*/ 23052 h 177738"/>
                <a:gd name="connsiteX4" fmla="*/ 829875 w 1459966"/>
                <a:gd name="connsiteY4" fmla="*/ 38420 h 177738"/>
                <a:gd name="connsiteX5" fmla="*/ 699247 w 1459966"/>
                <a:gd name="connsiteY5" fmla="*/ 53788 h 177738"/>
                <a:gd name="connsiteX6" fmla="*/ 614722 w 1459966"/>
                <a:gd name="connsiteY6" fmla="*/ 76841 h 177738"/>
                <a:gd name="connsiteX7" fmla="*/ 576302 w 1459966"/>
                <a:gd name="connsiteY7" fmla="*/ 84525 h 177738"/>
                <a:gd name="connsiteX8" fmla="*/ 507146 w 1459966"/>
                <a:gd name="connsiteY8" fmla="*/ 107577 h 177738"/>
                <a:gd name="connsiteX9" fmla="*/ 484094 w 1459966"/>
                <a:gd name="connsiteY9" fmla="*/ 115261 h 177738"/>
                <a:gd name="connsiteX10" fmla="*/ 330413 w 1459966"/>
                <a:gd name="connsiteY10" fmla="*/ 122945 h 177738"/>
                <a:gd name="connsiteX11" fmla="*/ 299677 w 1459966"/>
                <a:gd name="connsiteY11" fmla="*/ 130629 h 177738"/>
                <a:gd name="connsiteX12" fmla="*/ 261257 w 1459966"/>
                <a:gd name="connsiteY12" fmla="*/ 138313 h 177738"/>
                <a:gd name="connsiteX13" fmla="*/ 161364 w 1459966"/>
                <a:gd name="connsiteY13" fmla="*/ 161365 h 177738"/>
                <a:gd name="connsiteX14" fmla="*/ 53788 w 1459966"/>
                <a:gd name="connsiteY14" fmla="*/ 169049 h 177738"/>
                <a:gd name="connsiteX15" fmla="*/ 0 w 1459966"/>
                <a:gd name="connsiteY15" fmla="*/ 176733 h 17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9966" h="177738">
                  <a:moveTo>
                    <a:pt x="1459966" y="0"/>
                  </a:moveTo>
                  <a:cubicBezTo>
                    <a:pt x="1418985" y="2561"/>
                    <a:pt x="1378052" y="6075"/>
                    <a:pt x="1337022" y="7684"/>
                  </a:cubicBezTo>
                  <a:cubicBezTo>
                    <a:pt x="1247407" y="11198"/>
                    <a:pt x="1157714" y="12380"/>
                    <a:pt x="1068080" y="15368"/>
                  </a:cubicBezTo>
                  <a:lnTo>
                    <a:pt x="875980" y="23052"/>
                  </a:lnTo>
                  <a:lnTo>
                    <a:pt x="829875" y="38420"/>
                  </a:lnTo>
                  <a:cubicBezTo>
                    <a:pt x="772717" y="57472"/>
                    <a:pt x="814907" y="45527"/>
                    <a:pt x="699247" y="53788"/>
                  </a:cubicBezTo>
                  <a:cubicBezTo>
                    <a:pt x="666124" y="64831"/>
                    <a:pt x="658064" y="68173"/>
                    <a:pt x="614722" y="76841"/>
                  </a:cubicBezTo>
                  <a:cubicBezTo>
                    <a:pt x="601915" y="79402"/>
                    <a:pt x="588902" y="81089"/>
                    <a:pt x="576302" y="84525"/>
                  </a:cubicBezTo>
                  <a:lnTo>
                    <a:pt x="507146" y="107577"/>
                  </a:lnTo>
                  <a:cubicBezTo>
                    <a:pt x="499462" y="110138"/>
                    <a:pt x="492184" y="114857"/>
                    <a:pt x="484094" y="115261"/>
                  </a:cubicBezTo>
                  <a:lnTo>
                    <a:pt x="330413" y="122945"/>
                  </a:lnTo>
                  <a:cubicBezTo>
                    <a:pt x="320168" y="125506"/>
                    <a:pt x="309986" y="128338"/>
                    <a:pt x="299677" y="130629"/>
                  </a:cubicBezTo>
                  <a:cubicBezTo>
                    <a:pt x="286928" y="133462"/>
                    <a:pt x="273927" y="135145"/>
                    <a:pt x="261257" y="138313"/>
                  </a:cubicBezTo>
                  <a:cubicBezTo>
                    <a:pt x="210031" y="151119"/>
                    <a:pt x="257091" y="154527"/>
                    <a:pt x="161364" y="161365"/>
                  </a:cubicBezTo>
                  <a:lnTo>
                    <a:pt x="53788" y="169049"/>
                  </a:lnTo>
                  <a:cubicBezTo>
                    <a:pt x="10345" y="177738"/>
                    <a:pt x="28428" y="176733"/>
                    <a:pt x="0" y="17673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21</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6"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Integrated Near-Surface Results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13" name="TextBox 12"/>
          <p:cNvSpPr txBox="1"/>
          <p:nvPr/>
        </p:nvSpPr>
        <p:spPr>
          <a:xfrm>
            <a:off x="609600" y="381000"/>
            <a:ext cx="7772400" cy="5632311"/>
          </a:xfrm>
          <a:prstGeom prst="rect">
            <a:avLst/>
          </a:prstGeom>
          <a:noFill/>
        </p:spPr>
        <p:txBody>
          <a:bodyPr wrap="square" rtlCol="0">
            <a:spAutoFit/>
          </a:bodyPr>
          <a:lstStyle/>
          <a:p>
            <a:pPr>
              <a:buFont typeface="Arial" pitchFamily="34" charset="0"/>
              <a:buChar char="•"/>
            </a:pPr>
            <a:endParaRPr lang="en-US" dirty="0" smtClean="0">
              <a:latin typeface="Calibri" pitchFamily="34" charset="0"/>
            </a:endParaRPr>
          </a:p>
          <a:p>
            <a:pPr>
              <a:buFont typeface="Arial" pitchFamily="34" charset="0"/>
              <a:buChar char="•"/>
            </a:pPr>
            <a:r>
              <a:rPr lang="en-US" b="1" dirty="0" smtClean="0">
                <a:latin typeface="Calibri" pitchFamily="34" charset="0"/>
              </a:rPr>
              <a:t>Laboratory Measurements:</a:t>
            </a:r>
          </a:p>
          <a:p>
            <a:pPr>
              <a:buFont typeface="Arial" pitchFamily="34" charset="0"/>
              <a:buChar char="•"/>
            </a:pPr>
            <a:endParaRPr lang="en-US" dirty="0" smtClean="0">
              <a:latin typeface="Calibri" pitchFamily="34" charset="0"/>
            </a:endParaRPr>
          </a:p>
          <a:p>
            <a:pPr lvl="4">
              <a:buClr>
                <a:srgbClr val="00B050"/>
              </a:buClr>
              <a:buFont typeface="Wingdings" pitchFamily="2" charset="2"/>
              <a:buChar char="ü"/>
            </a:pPr>
            <a:r>
              <a:rPr lang="en-US" dirty="0" smtClean="0">
                <a:latin typeface="Calibri" pitchFamily="34" charset="0"/>
              </a:rPr>
              <a:t>Densities and velocities are calculated</a:t>
            </a:r>
          </a:p>
          <a:p>
            <a:pPr lvl="4">
              <a:buClr>
                <a:srgbClr val="00B050"/>
              </a:buClr>
              <a:buFont typeface="Wingdings" pitchFamily="2" charset="2"/>
              <a:buChar char="ü"/>
            </a:pPr>
            <a:r>
              <a:rPr lang="en-US" dirty="0" smtClean="0">
                <a:latin typeface="Calibri" pitchFamily="34" charset="0"/>
              </a:rPr>
              <a:t>Sample B identified as a layered limestone</a:t>
            </a:r>
          </a:p>
          <a:p>
            <a:pPr lvl="4">
              <a:buClr>
                <a:srgbClr val="00B050"/>
              </a:buClr>
              <a:buFont typeface="Wingdings" pitchFamily="2" charset="2"/>
              <a:buChar char="ü"/>
            </a:pPr>
            <a:r>
              <a:rPr lang="en-US" dirty="0" smtClean="0">
                <a:latin typeface="Calibri" pitchFamily="34" charset="0"/>
              </a:rPr>
              <a:t>Sample B has velocity range of 2.35 to 2.92 km/sec, and density of 2.01 g/cc</a:t>
            </a:r>
          </a:p>
          <a:p>
            <a:pPr lvl="4">
              <a:buClr>
                <a:srgbClr val="00B050"/>
              </a:buClr>
              <a:buFont typeface="Wingdings" pitchFamily="2" charset="2"/>
              <a:buChar char="ü"/>
            </a:pPr>
            <a:r>
              <a:rPr lang="en-US" dirty="0" smtClean="0">
                <a:latin typeface="Calibri" pitchFamily="34" charset="0"/>
              </a:rPr>
              <a:t>Gardner relationship (using V</a:t>
            </a:r>
            <a:r>
              <a:rPr lang="en-US" baseline="-25000" dirty="0" smtClean="0">
                <a:latin typeface="Calibri" pitchFamily="34" charset="0"/>
              </a:rPr>
              <a:t>p</a:t>
            </a:r>
            <a:r>
              <a:rPr lang="en-US" dirty="0" smtClean="0">
                <a:latin typeface="Calibri" pitchFamily="34" charset="0"/>
              </a:rPr>
              <a:t> from refraction analysis) estimated the density 2.13 g/cc</a:t>
            </a:r>
          </a:p>
          <a:p>
            <a:pPr>
              <a:buFont typeface="Arial" pitchFamily="34" charset="0"/>
              <a:buChar char="•"/>
            </a:pPr>
            <a:r>
              <a:rPr lang="en-US" dirty="0" smtClean="0">
                <a:latin typeface="Calibri" pitchFamily="34" charset="0"/>
              </a:rPr>
              <a:t>Seismic Data</a:t>
            </a:r>
          </a:p>
          <a:p>
            <a:pPr>
              <a:buFont typeface="Arial" pitchFamily="34" charset="0"/>
              <a:buChar char="•"/>
            </a:pPr>
            <a:endParaRPr lang="en-US" dirty="0" smtClean="0">
              <a:latin typeface="Calibri" pitchFamily="34" charset="0"/>
            </a:endParaRPr>
          </a:p>
          <a:p>
            <a:pPr lvl="1">
              <a:buFont typeface="Arial" pitchFamily="34" charset="0"/>
              <a:buChar char="•"/>
            </a:pPr>
            <a:r>
              <a:rPr lang="en-US" dirty="0" smtClean="0">
                <a:latin typeface="Calibri" pitchFamily="34" charset="0"/>
              </a:rPr>
              <a:t>Refraction Data</a:t>
            </a:r>
          </a:p>
          <a:p>
            <a:pPr lvl="1">
              <a:buFont typeface="Arial" pitchFamily="34" charset="0"/>
              <a:buChar char="•"/>
            </a:pPr>
            <a:endParaRPr lang="en-US" dirty="0" smtClean="0">
              <a:latin typeface="Calibri" pitchFamily="34" charset="0"/>
            </a:endParaRPr>
          </a:p>
          <a:p>
            <a:pPr lvl="1">
              <a:buFont typeface="Arial" pitchFamily="34" charset="0"/>
              <a:buChar char="•"/>
            </a:pPr>
            <a:r>
              <a:rPr lang="en-US" dirty="0" smtClean="0">
                <a:latin typeface="Calibri" pitchFamily="34" charset="0"/>
              </a:rPr>
              <a:t>Reflection Data</a:t>
            </a:r>
          </a:p>
          <a:p>
            <a:pPr lvl="1"/>
            <a:endParaRPr lang="en-US" dirty="0" smtClean="0">
              <a:latin typeface="Calibri" pitchFamily="34" charset="0"/>
            </a:endParaRPr>
          </a:p>
          <a:p>
            <a:pPr lvl="1">
              <a:buFont typeface="Arial" pitchFamily="34" charset="0"/>
              <a:buChar char="•"/>
            </a:pPr>
            <a:r>
              <a:rPr lang="en-US" dirty="0" smtClean="0">
                <a:latin typeface="Calibri" pitchFamily="34" charset="0"/>
              </a:rPr>
              <a:t>Shear Data</a:t>
            </a:r>
          </a:p>
          <a:p>
            <a:pPr lvl="1"/>
            <a:endParaRPr lang="en-US" dirty="0" smtClean="0">
              <a:latin typeface="Calibri" pitchFamily="34" charset="0"/>
            </a:endParaRPr>
          </a:p>
          <a:p>
            <a:pPr>
              <a:buFont typeface="Arial" pitchFamily="34" charset="0"/>
              <a:buChar char="•"/>
            </a:pPr>
            <a:r>
              <a:rPr lang="en-US" dirty="0" smtClean="0">
                <a:latin typeface="Calibri" pitchFamily="34" charset="0"/>
              </a:rPr>
              <a:t>Gravity</a:t>
            </a:r>
          </a:p>
          <a:p>
            <a:pPr>
              <a:buFont typeface="Arial" pitchFamily="34" charset="0"/>
              <a:buChar char="•"/>
            </a:pPr>
            <a:endParaRPr lang="en-US" dirty="0" smtClean="0">
              <a:latin typeface="Calibri" pitchFamily="34" charset="0"/>
            </a:endParaRPr>
          </a:p>
          <a:p>
            <a:pPr>
              <a:buFont typeface="Arial" pitchFamily="34" charset="0"/>
              <a:buChar char="•"/>
            </a:pPr>
            <a:endParaRPr lang="en-US" dirty="0">
              <a:latin typeface="Calibri" pitchFamily="34" charset="0"/>
            </a:endParaRPr>
          </a:p>
        </p:txBody>
      </p:sp>
      <p:sp>
        <p:nvSpPr>
          <p:cNvPr id="14" name="TextBox 13"/>
          <p:cNvSpPr txBox="1"/>
          <p:nvPr/>
        </p:nvSpPr>
        <p:spPr>
          <a:xfrm>
            <a:off x="609600" y="652730"/>
            <a:ext cx="7010400" cy="6463308"/>
          </a:xfrm>
          <a:prstGeom prst="rect">
            <a:avLst/>
          </a:prstGeom>
          <a:noFill/>
        </p:spPr>
        <p:txBody>
          <a:bodyPr wrap="square" rtlCol="0">
            <a:spAutoFit/>
          </a:bodyPr>
          <a:lstStyle/>
          <a:p>
            <a:pPr>
              <a:buFont typeface="Arial" pitchFamily="34" charset="0"/>
              <a:buChar char="•"/>
            </a:pPr>
            <a:r>
              <a:rPr lang="en-US" dirty="0" smtClean="0">
                <a:latin typeface="Calibri" pitchFamily="34" charset="0"/>
              </a:rPr>
              <a:t>Laboratory Measurements</a:t>
            </a:r>
          </a:p>
          <a:p>
            <a:pPr>
              <a:buFont typeface="Arial" pitchFamily="34" charset="0"/>
              <a:buChar char="•"/>
            </a:pPr>
            <a:r>
              <a:rPr lang="en-US" dirty="0" smtClean="0">
                <a:latin typeface="Calibri" pitchFamily="34" charset="0"/>
              </a:rPr>
              <a:t>Seismic Data</a:t>
            </a:r>
          </a:p>
          <a:p>
            <a:pPr>
              <a:buFont typeface="Arial" pitchFamily="34" charset="0"/>
              <a:buChar char="•"/>
            </a:pPr>
            <a:endParaRPr lang="en-US" dirty="0" smtClean="0">
              <a:latin typeface="Calibri" pitchFamily="34" charset="0"/>
            </a:endParaRPr>
          </a:p>
          <a:p>
            <a:pPr lvl="1">
              <a:buFont typeface="Arial" pitchFamily="34" charset="0"/>
              <a:buChar char="•"/>
            </a:pPr>
            <a:r>
              <a:rPr lang="en-US" b="1" dirty="0" smtClean="0">
                <a:latin typeface="Calibri" pitchFamily="34" charset="0"/>
              </a:rPr>
              <a:t>Refraction Data:</a:t>
            </a:r>
          </a:p>
          <a:p>
            <a:pPr lvl="4">
              <a:buClr>
                <a:srgbClr val="00B050"/>
              </a:buClr>
              <a:buFont typeface="Wingdings" pitchFamily="2" charset="2"/>
              <a:buChar char="ü"/>
            </a:pPr>
            <a:r>
              <a:rPr lang="en-US" dirty="0" smtClean="0">
                <a:latin typeface="Calibri" pitchFamily="34" charset="0"/>
              </a:rPr>
              <a:t>Velocities between 500 m/s and 2250 m/s for 80 m deep model</a:t>
            </a:r>
          </a:p>
          <a:p>
            <a:pPr lvl="4">
              <a:buClr>
                <a:srgbClr val="00B050"/>
              </a:buClr>
              <a:buFont typeface="Wingdings" pitchFamily="2" charset="2"/>
              <a:buChar char="ü"/>
            </a:pPr>
            <a:r>
              <a:rPr lang="en-US" dirty="0" smtClean="0">
                <a:latin typeface="Calibri" pitchFamily="34" charset="0"/>
              </a:rPr>
              <a:t>Slight thickening of low velocity layers towards south (EPGFZ)</a:t>
            </a:r>
          </a:p>
          <a:p>
            <a:pPr lvl="4">
              <a:buClr>
                <a:srgbClr val="00B050"/>
              </a:buClr>
              <a:buFont typeface="Wingdings" pitchFamily="2" charset="2"/>
              <a:buChar char="ü"/>
            </a:pPr>
            <a:r>
              <a:rPr lang="en-US" dirty="0" smtClean="0">
                <a:latin typeface="Calibri" pitchFamily="34" charset="0"/>
              </a:rPr>
              <a:t>Top 40-50 m of the subsurface is highly saturated and seismically weak sedimentary layer</a:t>
            </a:r>
          </a:p>
          <a:p>
            <a:pPr lvl="4">
              <a:buClr>
                <a:srgbClr val="00B050"/>
              </a:buClr>
              <a:buFont typeface="Wingdings" pitchFamily="2" charset="2"/>
              <a:buChar char="ü"/>
            </a:pPr>
            <a:r>
              <a:rPr lang="en-US" dirty="0" smtClean="0">
                <a:latin typeface="Calibri" pitchFamily="34" charset="0"/>
              </a:rPr>
              <a:t>Deeper velocities are similar to the measured velocity of Sample B(Limestone)</a:t>
            </a:r>
          </a:p>
          <a:p>
            <a:pPr lvl="1">
              <a:buFont typeface="Arial" pitchFamily="34" charset="0"/>
              <a:buChar char="•"/>
            </a:pPr>
            <a:endParaRPr lang="en-US" dirty="0" smtClean="0">
              <a:latin typeface="Calibri" pitchFamily="34" charset="0"/>
            </a:endParaRPr>
          </a:p>
          <a:p>
            <a:pPr lvl="1">
              <a:buFont typeface="Arial" pitchFamily="34" charset="0"/>
              <a:buChar char="•"/>
            </a:pPr>
            <a:r>
              <a:rPr lang="en-US" dirty="0" smtClean="0">
                <a:latin typeface="Calibri" pitchFamily="34" charset="0"/>
              </a:rPr>
              <a:t>Reflection Data</a:t>
            </a:r>
          </a:p>
          <a:p>
            <a:pPr lvl="4">
              <a:buFont typeface="Arial" pitchFamily="34" charset="0"/>
              <a:buChar char="•"/>
            </a:pPr>
            <a:endParaRPr lang="en-US" dirty="0" smtClean="0">
              <a:latin typeface="Calibri" pitchFamily="34" charset="0"/>
            </a:endParaRPr>
          </a:p>
          <a:p>
            <a:pPr lvl="1">
              <a:buFont typeface="Arial" pitchFamily="34" charset="0"/>
              <a:buChar char="•"/>
            </a:pPr>
            <a:endParaRPr lang="en-US" dirty="0" smtClean="0">
              <a:latin typeface="Calibri" pitchFamily="34" charset="0"/>
            </a:endParaRPr>
          </a:p>
          <a:p>
            <a:pPr lvl="1">
              <a:buFont typeface="Arial" pitchFamily="34" charset="0"/>
              <a:buChar char="•"/>
            </a:pPr>
            <a:endParaRPr lang="en-US" dirty="0" smtClean="0">
              <a:latin typeface="Calibri" pitchFamily="34" charset="0"/>
            </a:endParaRPr>
          </a:p>
          <a:p>
            <a:pPr lvl="1">
              <a:buFont typeface="Arial" pitchFamily="34" charset="0"/>
              <a:buChar char="•"/>
            </a:pPr>
            <a:r>
              <a:rPr lang="en-US" dirty="0" smtClean="0">
                <a:latin typeface="Calibri" pitchFamily="34" charset="0"/>
              </a:rPr>
              <a:t>Shear Data</a:t>
            </a:r>
          </a:p>
          <a:p>
            <a:pPr lvl="1">
              <a:buFont typeface="Arial" pitchFamily="34" charset="0"/>
              <a:buChar char="•"/>
            </a:pPr>
            <a:endParaRPr lang="en-US" dirty="0" smtClean="0">
              <a:latin typeface="Calibri" pitchFamily="34" charset="0"/>
            </a:endParaRPr>
          </a:p>
          <a:p>
            <a:pPr lvl="1">
              <a:buFont typeface="Arial" pitchFamily="34" charset="0"/>
              <a:buChar char="•"/>
            </a:pPr>
            <a:endParaRPr lang="en-US" dirty="0" smtClean="0">
              <a:latin typeface="Calibri" pitchFamily="34" charset="0"/>
            </a:endParaRPr>
          </a:p>
          <a:p>
            <a:pPr>
              <a:buFont typeface="Arial" pitchFamily="34" charset="0"/>
              <a:buChar char="•"/>
            </a:pPr>
            <a:r>
              <a:rPr lang="en-US" dirty="0" smtClean="0">
                <a:latin typeface="Calibri" pitchFamily="34" charset="0"/>
              </a:rPr>
              <a:t>Gravity</a:t>
            </a:r>
          </a:p>
          <a:p>
            <a:pPr>
              <a:buFont typeface="Arial" pitchFamily="34" charset="0"/>
              <a:buChar char="•"/>
            </a:pPr>
            <a:endParaRPr lang="en-US" dirty="0" smtClean="0">
              <a:latin typeface="Calibri" pitchFamily="34" charset="0"/>
            </a:endParaRPr>
          </a:p>
          <a:p>
            <a:pPr>
              <a:buFont typeface="Arial" pitchFamily="34" charset="0"/>
              <a:buChar char="•"/>
            </a:pPr>
            <a:endParaRPr lang="en-US" dirty="0">
              <a:latin typeface="Calibri" pitchFamily="34" charset="0"/>
            </a:endParaRPr>
          </a:p>
        </p:txBody>
      </p:sp>
      <p:sp>
        <p:nvSpPr>
          <p:cNvPr id="17" name="TextBox 16"/>
          <p:cNvSpPr txBox="1"/>
          <p:nvPr/>
        </p:nvSpPr>
        <p:spPr>
          <a:xfrm>
            <a:off x="609600" y="644104"/>
            <a:ext cx="8458200" cy="6740307"/>
          </a:xfrm>
          <a:prstGeom prst="rect">
            <a:avLst/>
          </a:prstGeom>
          <a:noFill/>
        </p:spPr>
        <p:txBody>
          <a:bodyPr wrap="square" rtlCol="0">
            <a:spAutoFit/>
          </a:bodyPr>
          <a:lstStyle/>
          <a:p>
            <a:pPr>
              <a:buFont typeface="Arial" pitchFamily="34" charset="0"/>
              <a:buChar char="•"/>
            </a:pPr>
            <a:r>
              <a:rPr lang="en-US" dirty="0" smtClean="0">
                <a:latin typeface="Calibri" pitchFamily="34" charset="0"/>
              </a:rPr>
              <a:t>Laboratory Measurements</a:t>
            </a:r>
          </a:p>
          <a:p>
            <a:pPr>
              <a:buFont typeface="Arial" pitchFamily="34" charset="0"/>
              <a:buChar char="•"/>
            </a:pPr>
            <a:r>
              <a:rPr lang="en-US" dirty="0" smtClean="0">
                <a:latin typeface="Calibri" pitchFamily="34" charset="0"/>
              </a:rPr>
              <a:t>Seismic Data</a:t>
            </a:r>
          </a:p>
          <a:p>
            <a:pPr>
              <a:buFont typeface="Arial" pitchFamily="34" charset="0"/>
              <a:buChar char="•"/>
            </a:pPr>
            <a:endParaRPr lang="en-US" dirty="0" smtClean="0">
              <a:latin typeface="Calibri" pitchFamily="34" charset="0"/>
            </a:endParaRPr>
          </a:p>
          <a:p>
            <a:pPr lvl="1">
              <a:buFont typeface="Arial" pitchFamily="34" charset="0"/>
              <a:buChar char="•"/>
            </a:pPr>
            <a:r>
              <a:rPr lang="en-US" dirty="0" smtClean="0">
                <a:latin typeface="Calibri" pitchFamily="34" charset="0"/>
              </a:rPr>
              <a:t>Refraction Data</a:t>
            </a:r>
          </a:p>
          <a:p>
            <a:pPr lvl="1">
              <a:buFont typeface="Arial" pitchFamily="34" charset="0"/>
              <a:buChar char="•"/>
            </a:pPr>
            <a:endParaRPr lang="en-US" dirty="0" smtClean="0">
              <a:latin typeface="Calibri" pitchFamily="34" charset="0"/>
            </a:endParaRPr>
          </a:p>
          <a:p>
            <a:pPr lvl="1">
              <a:buFont typeface="Arial" pitchFamily="34" charset="0"/>
              <a:buChar char="•"/>
            </a:pPr>
            <a:r>
              <a:rPr lang="en-US" b="1" dirty="0" smtClean="0">
                <a:latin typeface="Calibri" pitchFamily="34" charset="0"/>
              </a:rPr>
              <a:t>Reflection Data:</a:t>
            </a:r>
          </a:p>
          <a:p>
            <a:pPr lvl="1">
              <a:buFont typeface="Arial" pitchFamily="34" charset="0"/>
              <a:buChar char="•"/>
            </a:pPr>
            <a:endParaRPr lang="en-US" dirty="0" smtClean="0">
              <a:latin typeface="Calibri" pitchFamily="34" charset="0"/>
            </a:endParaRPr>
          </a:p>
          <a:p>
            <a:pPr lvl="2" algn="just">
              <a:buClr>
                <a:srgbClr val="00B050"/>
              </a:buClr>
              <a:buFont typeface="Wingdings" pitchFamily="2" charset="2"/>
              <a:buChar char="ü"/>
            </a:pPr>
            <a:r>
              <a:rPr lang="en-US" dirty="0" smtClean="0">
                <a:latin typeface="Calibri" pitchFamily="34" charset="0"/>
              </a:rPr>
              <a:t>Vertical-cable lines were able to image up to 500 ms, roughly 350m</a:t>
            </a:r>
          </a:p>
          <a:p>
            <a:pPr lvl="2" algn="just">
              <a:buClr>
                <a:srgbClr val="00B050"/>
              </a:buClr>
              <a:buFont typeface="Wingdings" pitchFamily="2" charset="2"/>
              <a:buChar char="ü"/>
            </a:pPr>
            <a:r>
              <a:rPr lang="en-US" dirty="0" smtClean="0">
                <a:latin typeface="Calibri" pitchFamily="34" charset="0"/>
              </a:rPr>
              <a:t>On all seismic sections, some disruptions at the subsurface layers and discontinuities were seen within the first 200 ms of data, which suggests a complicated shallow subsurface geology</a:t>
            </a:r>
          </a:p>
          <a:p>
            <a:pPr lvl="2" algn="just">
              <a:buClr>
                <a:srgbClr val="00B050"/>
              </a:buClr>
              <a:buFont typeface="Wingdings" pitchFamily="2" charset="2"/>
              <a:buChar char="ü"/>
            </a:pPr>
            <a:r>
              <a:rPr lang="en-US" dirty="0" smtClean="0">
                <a:latin typeface="Calibri" pitchFamily="34" charset="0"/>
              </a:rPr>
              <a:t>We identified discontinuous layers as 20-50-m thick channel bodies deposited on previous fan surfaces</a:t>
            </a:r>
          </a:p>
          <a:p>
            <a:pPr lvl="2" algn="just">
              <a:buClr>
                <a:srgbClr val="00B050"/>
              </a:buClr>
              <a:buFont typeface="Wingdings" pitchFamily="2" charset="2"/>
              <a:buChar char="ü"/>
            </a:pPr>
            <a:r>
              <a:rPr lang="en-US" dirty="0" smtClean="0">
                <a:latin typeface="Calibri" pitchFamily="34" charset="0"/>
              </a:rPr>
              <a:t>Strong reflections observed around 80-100 ms, which corresponds to velocity contrast around 40-50 m. on refraction models.</a:t>
            </a:r>
          </a:p>
          <a:p>
            <a:pPr lvl="2" algn="just">
              <a:buClr>
                <a:srgbClr val="00B050"/>
              </a:buClr>
              <a:buFont typeface="Wingdings" pitchFamily="2" charset="2"/>
              <a:buChar char="ü"/>
            </a:pPr>
            <a:r>
              <a:rPr lang="en-US" dirty="0" smtClean="0">
                <a:latin typeface="Calibri" pitchFamily="34" charset="0"/>
              </a:rPr>
              <a:t>The contrast may be due to transition from weak, seismically slow layers to relatively more compacted limestone layers (refraction velocities are in the order of lab. measurements for sample B)</a:t>
            </a:r>
          </a:p>
          <a:p>
            <a:pPr lvl="1"/>
            <a:endParaRPr lang="en-US" dirty="0" smtClean="0">
              <a:latin typeface="Calibri" pitchFamily="34" charset="0"/>
            </a:endParaRPr>
          </a:p>
          <a:p>
            <a:pPr lvl="1">
              <a:buFont typeface="Arial" pitchFamily="34" charset="0"/>
              <a:buChar char="•"/>
            </a:pPr>
            <a:r>
              <a:rPr lang="en-US" dirty="0" smtClean="0">
                <a:latin typeface="Calibri" pitchFamily="34" charset="0"/>
              </a:rPr>
              <a:t>Shear Data</a:t>
            </a:r>
          </a:p>
          <a:p>
            <a:pPr lvl="1"/>
            <a:endParaRPr lang="en-US" dirty="0" smtClean="0">
              <a:latin typeface="Calibri" pitchFamily="34" charset="0"/>
            </a:endParaRPr>
          </a:p>
          <a:p>
            <a:pPr>
              <a:buFont typeface="Arial" pitchFamily="34" charset="0"/>
              <a:buChar char="•"/>
            </a:pPr>
            <a:r>
              <a:rPr lang="en-US" dirty="0" smtClean="0">
                <a:latin typeface="Calibri" pitchFamily="34" charset="0"/>
              </a:rPr>
              <a:t>Gravity</a:t>
            </a:r>
          </a:p>
          <a:p>
            <a:pPr>
              <a:buFont typeface="Arial" pitchFamily="34" charset="0"/>
              <a:buChar char="•"/>
            </a:pPr>
            <a:endParaRPr lang="en-US" dirty="0" smtClean="0">
              <a:latin typeface="Calibri" pitchFamily="34" charset="0"/>
            </a:endParaRPr>
          </a:p>
          <a:p>
            <a:pPr>
              <a:buFont typeface="Arial" pitchFamily="34" charset="0"/>
              <a:buChar char="•"/>
            </a:pPr>
            <a:endParaRPr lang="en-US" dirty="0">
              <a:latin typeface="Calibri" pitchFamily="34" charset="0"/>
            </a:endParaRPr>
          </a:p>
        </p:txBody>
      </p:sp>
      <p:sp>
        <p:nvSpPr>
          <p:cNvPr id="18" name="TextBox 17"/>
          <p:cNvSpPr txBox="1"/>
          <p:nvPr/>
        </p:nvSpPr>
        <p:spPr>
          <a:xfrm>
            <a:off x="609600" y="635275"/>
            <a:ext cx="8305800" cy="6740307"/>
          </a:xfrm>
          <a:prstGeom prst="rect">
            <a:avLst/>
          </a:prstGeom>
          <a:noFill/>
        </p:spPr>
        <p:txBody>
          <a:bodyPr wrap="square" rtlCol="0">
            <a:spAutoFit/>
          </a:bodyPr>
          <a:lstStyle/>
          <a:p>
            <a:pPr algn="just">
              <a:buFont typeface="Arial" pitchFamily="34" charset="0"/>
              <a:buChar char="•"/>
            </a:pPr>
            <a:r>
              <a:rPr lang="en-US" dirty="0" smtClean="0">
                <a:latin typeface="Calibri" pitchFamily="34" charset="0"/>
              </a:rPr>
              <a:t>Laboratory Measurements</a:t>
            </a:r>
          </a:p>
          <a:p>
            <a:pPr algn="just">
              <a:buFont typeface="Arial" pitchFamily="34" charset="0"/>
              <a:buChar char="•"/>
            </a:pPr>
            <a:endParaRPr lang="en-US" dirty="0" smtClean="0">
              <a:latin typeface="Calibri" pitchFamily="34" charset="0"/>
            </a:endParaRPr>
          </a:p>
          <a:p>
            <a:pPr algn="just">
              <a:buFont typeface="Arial" pitchFamily="34" charset="0"/>
              <a:buChar char="•"/>
            </a:pPr>
            <a:r>
              <a:rPr lang="en-US" dirty="0" smtClean="0">
                <a:latin typeface="Calibri" pitchFamily="34" charset="0"/>
              </a:rPr>
              <a:t>Seismic Data</a:t>
            </a:r>
          </a:p>
          <a:p>
            <a:pPr algn="just">
              <a:buFont typeface="Arial" pitchFamily="34" charset="0"/>
              <a:buChar char="•"/>
            </a:pPr>
            <a:endParaRPr lang="en-US" dirty="0" smtClean="0">
              <a:latin typeface="Calibri" pitchFamily="34" charset="0"/>
            </a:endParaRPr>
          </a:p>
          <a:p>
            <a:pPr lvl="1" algn="just">
              <a:buFont typeface="Arial" pitchFamily="34" charset="0"/>
              <a:buChar char="•"/>
            </a:pPr>
            <a:r>
              <a:rPr lang="en-US" dirty="0" smtClean="0">
                <a:latin typeface="Calibri" pitchFamily="34" charset="0"/>
              </a:rPr>
              <a:t>Refraction Data:</a:t>
            </a:r>
          </a:p>
          <a:p>
            <a:pPr lvl="1" algn="just">
              <a:buFont typeface="Arial" pitchFamily="34" charset="0"/>
              <a:buChar char="•"/>
            </a:pPr>
            <a:endParaRPr lang="en-US" dirty="0" smtClean="0">
              <a:latin typeface="Calibri" pitchFamily="34" charset="0"/>
            </a:endParaRPr>
          </a:p>
          <a:p>
            <a:pPr lvl="1" algn="just">
              <a:buFont typeface="Arial" pitchFamily="34" charset="0"/>
              <a:buChar char="•"/>
            </a:pPr>
            <a:r>
              <a:rPr lang="en-US" dirty="0" smtClean="0">
                <a:latin typeface="Calibri" pitchFamily="34" charset="0"/>
              </a:rPr>
              <a:t>Reflection Data</a:t>
            </a:r>
          </a:p>
          <a:p>
            <a:pPr lvl="1" algn="just"/>
            <a:endParaRPr lang="en-US" dirty="0" smtClean="0">
              <a:latin typeface="Calibri" pitchFamily="34" charset="0"/>
            </a:endParaRPr>
          </a:p>
          <a:p>
            <a:pPr lvl="1" algn="just">
              <a:buFont typeface="Arial" pitchFamily="34" charset="0"/>
              <a:buChar char="•"/>
            </a:pPr>
            <a:r>
              <a:rPr lang="en-US" b="1" dirty="0" smtClean="0">
                <a:latin typeface="Calibri" pitchFamily="34" charset="0"/>
              </a:rPr>
              <a:t>Shear Data:</a:t>
            </a:r>
          </a:p>
          <a:p>
            <a:pPr lvl="4" algn="just">
              <a:buClr>
                <a:srgbClr val="00B050"/>
              </a:buClr>
              <a:buFont typeface="Wingdings" pitchFamily="2" charset="2"/>
              <a:buChar char="ü"/>
            </a:pPr>
            <a:r>
              <a:rPr lang="en-US" dirty="0" smtClean="0">
                <a:latin typeface="Calibri" pitchFamily="34" charset="0"/>
              </a:rPr>
              <a:t>The results obtained from MASW studies indicate ranging velocities of 130-200 m/s for shear wave</a:t>
            </a:r>
          </a:p>
          <a:p>
            <a:pPr lvl="4" algn="just">
              <a:buClr>
                <a:srgbClr val="00B050"/>
              </a:buClr>
              <a:buFont typeface="Wingdings" pitchFamily="2" charset="2"/>
              <a:buChar char="ü"/>
            </a:pPr>
            <a:r>
              <a:rPr lang="en-US" dirty="0" smtClean="0">
                <a:latin typeface="Calibri" pitchFamily="34" charset="0"/>
              </a:rPr>
              <a:t>The inversion of high velocity layers </a:t>
            </a:r>
            <a:r>
              <a:rPr lang="en-US" dirty="0" err="1" smtClean="0">
                <a:latin typeface="Calibri" pitchFamily="34" charset="0"/>
              </a:rPr>
              <a:t>interpretetd</a:t>
            </a:r>
            <a:r>
              <a:rPr lang="en-US" dirty="0" smtClean="0">
                <a:latin typeface="Calibri" pitchFamily="34" charset="0"/>
              </a:rPr>
              <a:t> as the channel bodies. Coarse .... can have relatively higher velocities</a:t>
            </a:r>
          </a:p>
          <a:p>
            <a:pPr lvl="4" algn="just">
              <a:buClr>
                <a:srgbClr val="00B050"/>
              </a:buClr>
              <a:buFont typeface="Wingdings" pitchFamily="2" charset="2"/>
              <a:buChar char="ü"/>
            </a:pPr>
            <a:r>
              <a:rPr lang="en-US" dirty="0" smtClean="0">
                <a:latin typeface="Calibri" pitchFamily="34" charset="0"/>
              </a:rPr>
              <a:t>On a similar tectonic region (San Francisco, California), these velocity values suggests that the near surface soil at Léogâne fan is ‘’Class E’’ or unconsolidated and highly saturated sediments. We believe that the unconsolidated, soft, seismically slow soil is the reason for the devastation at the nearest city (Léogâne)</a:t>
            </a:r>
          </a:p>
          <a:p>
            <a:pPr lvl="1" algn="just">
              <a:buFont typeface="Arial" pitchFamily="34" charset="0"/>
              <a:buChar char="•"/>
            </a:pPr>
            <a:endParaRPr lang="en-US" dirty="0" smtClean="0">
              <a:latin typeface="Calibri" pitchFamily="34" charset="0"/>
            </a:endParaRPr>
          </a:p>
          <a:p>
            <a:pPr lvl="1" algn="just">
              <a:buFont typeface="Arial" pitchFamily="34" charset="0"/>
              <a:buChar char="•"/>
            </a:pPr>
            <a:endParaRPr lang="en-US" dirty="0" smtClean="0">
              <a:latin typeface="Calibri" pitchFamily="34" charset="0"/>
            </a:endParaRPr>
          </a:p>
          <a:p>
            <a:pPr lvl="1" algn="just">
              <a:buFont typeface="Arial" pitchFamily="34" charset="0"/>
              <a:buChar char="•"/>
            </a:pPr>
            <a:endParaRPr lang="en-US" dirty="0" smtClean="0">
              <a:latin typeface="Calibri" pitchFamily="34" charset="0"/>
            </a:endParaRPr>
          </a:p>
          <a:p>
            <a:pPr algn="just">
              <a:buFont typeface="Arial" pitchFamily="34" charset="0"/>
              <a:buChar char="•"/>
            </a:pPr>
            <a:r>
              <a:rPr lang="en-US" dirty="0" smtClean="0">
                <a:latin typeface="Calibri" pitchFamily="34" charset="0"/>
              </a:rPr>
              <a:t>Gravity</a:t>
            </a:r>
          </a:p>
          <a:p>
            <a:pPr algn="just">
              <a:buFont typeface="Arial" pitchFamily="34" charset="0"/>
              <a:buChar char="•"/>
            </a:pPr>
            <a:endParaRPr lang="en-US" dirty="0" smtClean="0">
              <a:latin typeface="Calibri" pitchFamily="34" charset="0"/>
            </a:endParaRPr>
          </a:p>
          <a:p>
            <a:pPr algn="just">
              <a:buFont typeface="Arial" pitchFamily="34" charset="0"/>
              <a:buChar char="•"/>
            </a:pPr>
            <a:endParaRPr lang="en-US" dirty="0">
              <a:latin typeface="Calibri" pitchFamily="34" charset="0"/>
            </a:endParaRPr>
          </a:p>
        </p:txBody>
      </p:sp>
      <p:sp>
        <p:nvSpPr>
          <p:cNvPr id="20" name="TextBox 19"/>
          <p:cNvSpPr txBox="1"/>
          <p:nvPr/>
        </p:nvSpPr>
        <p:spPr>
          <a:xfrm>
            <a:off x="609600" y="364968"/>
            <a:ext cx="8305800" cy="5909310"/>
          </a:xfrm>
          <a:prstGeom prst="rect">
            <a:avLst/>
          </a:prstGeom>
          <a:noFill/>
        </p:spPr>
        <p:txBody>
          <a:bodyPr wrap="square" rtlCol="0">
            <a:spAutoFit/>
          </a:bodyPr>
          <a:lstStyle/>
          <a:p>
            <a:pPr>
              <a:buFont typeface="Arial" pitchFamily="34" charset="0"/>
              <a:buChar char="•"/>
            </a:pPr>
            <a:endParaRPr lang="en-US" dirty="0" smtClean="0">
              <a:latin typeface="Calibri" pitchFamily="34" charset="0"/>
            </a:endParaRPr>
          </a:p>
          <a:p>
            <a:pPr>
              <a:buFont typeface="Arial" pitchFamily="34" charset="0"/>
              <a:buChar char="•"/>
            </a:pPr>
            <a:r>
              <a:rPr lang="en-US" dirty="0" smtClean="0">
                <a:latin typeface="Calibri" pitchFamily="34" charset="0"/>
              </a:rPr>
              <a:t>Laboratory Measurements</a:t>
            </a:r>
          </a:p>
          <a:p>
            <a:pPr>
              <a:buFont typeface="Arial" pitchFamily="34" charset="0"/>
              <a:buChar char="•"/>
            </a:pPr>
            <a:endParaRPr lang="en-US" dirty="0" smtClean="0">
              <a:latin typeface="Calibri" pitchFamily="34" charset="0"/>
            </a:endParaRPr>
          </a:p>
          <a:p>
            <a:pPr>
              <a:buFont typeface="Arial" pitchFamily="34" charset="0"/>
              <a:buChar char="•"/>
            </a:pPr>
            <a:r>
              <a:rPr lang="en-US" dirty="0" smtClean="0">
                <a:latin typeface="Calibri" pitchFamily="34" charset="0"/>
              </a:rPr>
              <a:t>Seismic Data</a:t>
            </a:r>
          </a:p>
          <a:p>
            <a:pPr>
              <a:buFont typeface="Arial" pitchFamily="34" charset="0"/>
              <a:buChar char="•"/>
            </a:pPr>
            <a:endParaRPr lang="en-US" dirty="0" smtClean="0">
              <a:latin typeface="Calibri" pitchFamily="34" charset="0"/>
            </a:endParaRPr>
          </a:p>
          <a:p>
            <a:pPr lvl="1">
              <a:buFont typeface="Arial" pitchFamily="34" charset="0"/>
              <a:buChar char="•"/>
            </a:pPr>
            <a:r>
              <a:rPr lang="en-US" dirty="0" smtClean="0">
                <a:latin typeface="Calibri" pitchFamily="34" charset="0"/>
              </a:rPr>
              <a:t>Refraction Data:</a:t>
            </a:r>
          </a:p>
          <a:p>
            <a:pPr lvl="1">
              <a:buFont typeface="Arial" pitchFamily="34" charset="0"/>
              <a:buChar char="•"/>
            </a:pPr>
            <a:endParaRPr lang="en-US" dirty="0" smtClean="0">
              <a:latin typeface="Calibri" pitchFamily="34" charset="0"/>
            </a:endParaRPr>
          </a:p>
          <a:p>
            <a:pPr lvl="1">
              <a:buFont typeface="Arial" pitchFamily="34" charset="0"/>
              <a:buChar char="•"/>
            </a:pPr>
            <a:r>
              <a:rPr lang="en-US" dirty="0" smtClean="0">
                <a:latin typeface="Calibri" pitchFamily="34" charset="0"/>
              </a:rPr>
              <a:t>Reflection Data</a:t>
            </a:r>
          </a:p>
          <a:p>
            <a:pPr lvl="1"/>
            <a:endParaRPr lang="en-US" dirty="0" smtClean="0">
              <a:latin typeface="Calibri" pitchFamily="34" charset="0"/>
            </a:endParaRPr>
          </a:p>
          <a:p>
            <a:pPr lvl="1">
              <a:buFont typeface="Arial" pitchFamily="34" charset="0"/>
              <a:buChar char="•"/>
            </a:pPr>
            <a:r>
              <a:rPr lang="en-US" dirty="0" smtClean="0">
                <a:latin typeface="Calibri" pitchFamily="34" charset="0"/>
              </a:rPr>
              <a:t>Shear Data</a:t>
            </a:r>
          </a:p>
          <a:p>
            <a:pPr lvl="1"/>
            <a:endParaRPr lang="en-US" dirty="0" smtClean="0">
              <a:latin typeface="Calibri" pitchFamily="34" charset="0"/>
            </a:endParaRPr>
          </a:p>
          <a:p>
            <a:pPr>
              <a:buFont typeface="Arial" pitchFamily="34" charset="0"/>
              <a:buChar char="•"/>
            </a:pPr>
            <a:r>
              <a:rPr lang="en-US" b="1" dirty="0" smtClean="0">
                <a:latin typeface="Calibri" pitchFamily="34" charset="0"/>
              </a:rPr>
              <a:t>Gravity Data:</a:t>
            </a:r>
          </a:p>
          <a:p>
            <a:pPr lvl="2">
              <a:buClr>
                <a:srgbClr val="00B050"/>
              </a:buClr>
              <a:buFont typeface="Wingdings" pitchFamily="2" charset="2"/>
              <a:buChar char="ü"/>
            </a:pPr>
            <a:r>
              <a:rPr lang="en-US" dirty="0" smtClean="0">
                <a:latin typeface="Calibri" pitchFamily="34" charset="0"/>
              </a:rPr>
              <a:t> Due to limited spread of the gravity line over the Léogâne fan (roughly 3 km). Depth of investigation is around 1.5 km (half of the offset, at best), which should mainly reflect the change over the fan thickness</a:t>
            </a:r>
          </a:p>
          <a:p>
            <a:pPr lvl="2">
              <a:buClr>
                <a:srgbClr val="00B050"/>
              </a:buClr>
            </a:pPr>
            <a:r>
              <a:rPr lang="en-US" dirty="0" smtClean="0">
                <a:latin typeface="Calibri" pitchFamily="34" charset="0"/>
              </a:rPr>
              <a:t> </a:t>
            </a:r>
          </a:p>
          <a:p>
            <a:pPr lvl="2">
              <a:buClr>
                <a:srgbClr val="00B050"/>
              </a:buClr>
              <a:buFont typeface="Wingdings" pitchFamily="2" charset="2"/>
              <a:buChar char="ü"/>
            </a:pPr>
            <a:r>
              <a:rPr lang="en-US" dirty="0" smtClean="0">
                <a:latin typeface="Calibri" pitchFamily="34" charset="0"/>
              </a:rPr>
              <a:t>Gravity readings are decreasing towards north (away from the main fault, due to thinning of the fan). Localized variations of the gravity readings are interpreted as the affects of faulting</a:t>
            </a:r>
          </a:p>
          <a:p>
            <a:pPr>
              <a:buFont typeface="Arial" pitchFamily="34" charset="0"/>
              <a:buChar char="•"/>
            </a:pPr>
            <a:endParaRPr lang="en-US" dirty="0" smtClean="0">
              <a:latin typeface="Calibri" pitchFamily="34" charset="0"/>
            </a:endParaRPr>
          </a:p>
          <a:p>
            <a:pPr>
              <a:buFont typeface="Arial" pitchFamily="34" charset="0"/>
              <a:buChar char="•"/>
            </a:pPr>
            <a:endParaRPr lang="en-US" dirty="0">
              <a:latin typeface="Calibri" pitchFamily="34" charset="0"/>
            </a:endParaRPr>
          </a:p>
        </p:txBody>
      </p:sp>
    </p:spTree>
    <p:extLst>
      <p:ext uri="{BB962C8B-B14F-4D97-AF65-F5344CB8AC3E}">
        <p14:creationId xmlns:p14="http://schemas.microsoft.com/office/powerpoint/2010/main" val="1426072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3"/>
                                        </p:tgtEl>
                                      </p:cBhvr>
                                    </p:animEffect>
                                    <p:set>
                                      <p:cBhvr>
                                        <p:cTn id="7" dur="1" fill="hold">
                                          <p:stCondLst>
                                            <p:cond delay="999"/>
                                          </p:stCondLst>
                                        </p:cTn>
                                        <p:tgtEl>
                                          <p:spTgt spid="13"/>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7" grpId="0"/>
      <p:bldP spid="17" grpId="1"/>
      <p:bldP spid="18" grpId="0"/>
      <p:bldP spid="18" grpId="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22</a:t>
            </a:fld>
            <a:endParaRPr lang="en-US"/>
          </a:p>
        </p:txBody>
      </p:sp>
      <p:cxnSp>
        <p:nvCxnSpPr>
          <p:cNvPr id="6" name="Straight Connector 5"/>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228600" y="838200"/>
            <a:ext cx="8686800" cy="3592155"/>
          </a:xfrm>
          <a:prstGeom prst="rect">
            <a:avLst/>
          </a:prstGeom>
          <a:noFill/>
          <a:ln w="9525">
            <a:noFill/>
            <a:miter lim="800000"/>
            <a:headEnd/>
            <a:tailEnd/>
          </a:ln>
        </p:spPr>
      </p:pic>
      <p:sp>
        <p:nvSpPr>
          <p:cNvPr id="8"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P-wave Reflection Studies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Tree>
    <p:extLst>
      <p:ext uri="{BB962C8B-B14F-4D97-AF65-F5344CB8AC3E}">
        <p14:creationId xmlns:p14="http://schemas.microsoft.com/office/powerpoint/2010/main" val="409996385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23</a:t>
            </a:fld>
            <a:endParaRPr lang="en-US"/>
          </a:p>
        </p:txBody>
      </p:sp>
      <p:pic>
        <p:nvPicPr>
          <p:cNvPr id="1026" name="Picture 2"/>
          <p:cNvPicPr>
            <a:picLocks noChangeAspect="1" noChangeArrowheads="1"/>
          </p:cNvPicPr>
          <p:nvPr/>
        </p:nvPicPr>
        <p:blipFill>
          <a:blip r:embed="rId2" cstate="print"/>
          <a:srcRect/>
          <a:stretch>
            <a:fillRect/>
          </a:stretch>
        </p:blipFill>
        <p:spPr bwMode="auto">
          <a:xfrm>
            <a:off x="9601200" y="1828800"/>
            <a:ext cx="3514725" cy="3676650"/>
          </a:xfrm>
          <a:prstGeom prst="rect">
            <a:avLst/>
          </a:prstGeom>
          <a:noFill/>
          <a:ln w="9525">
            <a:noFill/>
            <a:miter lim="800000"/>
            <a:headEnd/>
            <a:tailEnd/>
          </a:ln>
        </p:spPr>
      </p:pic>
      <p:sp>
        <p:nvSpPr>
          <p:cNvPr id="6" name="Rectangle 5"/>
          <p:cNvSpPr/>
          <p:nvPr/>
        </p:nvSpPr>
        <p:spPr>
          <a:xfrm>
            <a:off x="2286000" y="914400"/>
            <a:ext cx="2679192" cy="35816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2286000" y="2362200"/>
            <a:ext cx="2667000" cy="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286000" y="3429000"/>
            <a:ext cx="2667000" cy="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352800" y="914400"/>
            <a:ext cx="0" cy="358140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4419600" y="914400"/>
            <a:ext cx="15368" cy="358140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5400000">
            <a:off x="4648200" y="2667000"/>
            <a:ext cx="1143000" cy="381000"/>
          </a:xfrm>
          <a:prstGeom prst="rect">
            <a:avLst/>
          </a:prstGeom>
          <a:noFill/>
        </p:spPr>
        <p:txBody>
          <a:bodyPr wrap="square" rtlCol="0">
            <a:spAutoFit/>
          </a:bodyPr>
          <a:lstStyle/>
          <a:p>
            <a:r>
              <a:rPr lang="en-US" b="1" dirty="0" smtClean="0">
                <a:solidFill>
                  <a:schemeClr val="bg1">
                    <a:lumMod val="50000"/>
                  </a:schemeClr>
                </a:solidFill>
                <a:latin typeface="Calibri" pitchFamily="34" charset="0"/>
              </a:rPr>
              <a:t>Time (ms)</a:t>
            </a:r>
            <a:endParaRPr lang="en-US" b="1" dirty="0">
              <a:solidFill>
                <a:schemeClr val="bg1">
                  <a:lumMod val="50000"/>
                </a:schemeClr>
              </a:solidFill>
              <a:latin typeface="Calibri" pitchFamily="34" charset="0"/>
            </a:endParaRPr>
          </a:p>
        </p:txBody>
      </p:sp>
      <p:sp>
        <p:nvSpPr>
          <p:cNvPr id="14" name="TextBox 13"/>
          <p:cNvSpPr txBox="1"/>
          <p:nvPr/>
        </p:nvSpPr>
        <p:spPr>
          <a:xfrm>
            <a:off x="2819400" y="457200"/>
            <a:ext cx="1447800" cy="369332"/>
          </a:xfrm>
          <a:prstGeom prst="rect">
            <a:avLst/>
          </a:prstGeom>
          <a:noFill/>
        </p:spPr>
        <p:txBody>
          <a:bodyPr wrap="square" rtlCol="0">
            <a:spAutoFit/>
          </a:bodyPr>
          <a:lstStyle/>
          <a:p>
            <a:r>
              <a:rPr lang="en-US" b="1" dirty="0" smtClean="0">
                <a:solidFill>
                  <a:schemeClr val="bg1">
                    <a:lumMod val="50000"/>
                  </a:schemeClr>
                </a:solidFill>
                <a:latin typeface="Calibri" pitchFamily="34" charset="0"/>
              </a:rPr>
              <a:t>Distance (m)</a:t>
            </a:r>
            <a:endParaRPr lang="en-US" b="1" dirty="0">
              <a:solidFill>
                <a:schemeClr val="bg1">
                  <a:lumMod val="50000"/>
                </a:schemeClr>
              </a:solidFill>
              <a:latin typeface="Calibri" pitchFamily="34" charset="0"/>
            </a:endParaRPr>
          </a:p>
        </p:txBody>
      </p:sp>
      <p:cxnSp>
        <p:nvCxnSpPr>
          <p:cNvPr id="16" name="Straight Connector 15"/>
          <p:cNvCxnSpPr/>
          <p:nvPr/>
        </p:nvCxnSpPr>
        <p:spPr>
          <a:xfrm flipH="1">
            <a:off x="2323506" y="2170720"/>
            <a:ext cx="903292" cy="2323844"/>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19600" y="2590800"/>
            <a:ext cx="533400" cy="190500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52800" y="1066800"/>
            <a:ext cx="1143000" cy="1600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124200" y="1219200"/>
            <a:ext cx="838200" cy="10668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065084" y="4465064"/>
            <a:ext cx="1447800" cy="369332"/>
          </a:xfrm>
          <a:prstGeom prst="rect">
            <a:avLst/>
          </a:prstGeom>
          <a:noFill/>
        </p:spPr>
        <p:txBody>
          <a:bodyPr wrap="square" rtlCol="0">
            <a:spAutoFit/>
          </a:bodyPr>
          <a:lstStyle/>
          <a:p>
            <a:r>
              <a:rPr lang="en-US" dirty="0" smtClean="0">
                <a:latin typeface="Calibri" pitchFamily="34" charset="0"/>
              </a:rPr>
              <a:t>0</a:t>
            </a:r>
            <a:endParaRPr lang="en-US" dirty="0">
              <a:latin typeface="Calibri" pitchFamily="34" charset="0"/>
            </a:endParaRPr>
          </a:p>
        </p:txBody>
      </p:sp>
      <p:sp>
        <p:nvSpPr>
          <p:cNvPr id="33" name="TextBox 32"/>
          <p:cNvSpPr txBox="1"/>
          <p:nvPr/>
        </p:nvSpPr>
        <p:spPr>
          <a:xfrm>
            <a:off x="4701348" y="4434840"/>
            <a:ext cx="1447800" cy="369332"/>
          </a:xfrm>
          <a:prstGeom prst="rect">
            <a:avLst/>
          </a:prstGeom>
          <a:noFill/>
        </p:spPr>
        <p:txBody>
          <a:bodyPr wrap="square" rtlCol="0">
            <a:spAutoFit/>
          </a:bodyPr>
          <a:lstStyle/>
          <a:p>
            <a:r>
              <a:rPr lang="en-US" dirty="0" smtClean="0">
                <a:latin typeface="Calibri" pitchFamily="34" charset="0"/>
              </a:rPr>
              <a:t>250</a:t>
            </a:r>
            <a:endParaRPr lang="en-US" dirty="0">
              <a:latin typeface="Calibri" pitchFamily="34" charset="0"/>
            </a:endParaRPr>
          </a:p>
        </p:txBody>
      </p:sp>
      <p:sp>
        <p:nvSpPr>
          <p:cNvPr id="34" name="TextBox 33"/>
          <p:cNvSpPr txBox="1"/>
          <p:nvPr/>
        </p:nvSpPr>
        <p:spPr>
          <a:xfrm>
            <a:off x="1828800" y="762000"/>
            <a:ext cx="1447800" cy="369332"/>
          </a:xfrm>
          <a:prstGeom prst="rect">
            <a:avLst/>
          </a:prstGeom>
          <a:noFill/>
        </p:spPr>
        <p:txBody>
          <a:bodyPr wrap="square" rtlCol="0">
            <a:spAutoFit/>
          </a:bodyPr>
          <a:lstStyle/>
          <a:p>
            <a:r>
              <a:rPr lang="en-US" dirty="0" smtClean="0">
                <a:latin typeface="Calibri" pitchFamily="34" charset="0"/>
              </a:rPr>
              <a:t>850</a:t>
            </a:r>
            <a:endParaRPr lang="en-US" dirty="0">
              <a:latin typeface="Calibri" pitchFamily="34" charset="0"/>
            </a:endParaRPr>
          </a:p>
        </p:txBody>
      </p:sp>
      <p:sp>
        <p:nvSpPr>
          <p:cNvPr id="35" name="TextBox 34"/>
          <p:cNvSpPr txBox="1"/>
          <p:nvPr/>
        </p:nvSpPr>
        <p:spPr>
          <a:xfrm>
            <a:off x="1828800" y="2160636"/>
            <a:ext cx="1447800" cy="369332"/>
          </a:xfrm>
          <a:prstGeom prst="rect">
            <a:avLst/>
          </a:prstGeom>
          <a:noFill/>
        </p:spPr>
        <p:txBody>
          <a:bodyPr wrap="square" rtlCol="0">
            <a:spAutoFit/>
          </a:bodyPr>
          <a:lstStyle/>
          <a:p>
            <a:r>
              <a:rPr lang="en-US" dirty="0" smtClean="0">
                <a:latin typeface="Calibri" pitchFamily="34" charset="0"/>
              </a:rPr>
              <a:t>500</a:t>
            </a:r>
            <a:endParaRPr lang="en-US" dirty="0">
              <a:latin typeface="Calibri" pitchFamily="34" charset="0"/>
            </a:endParaRPr>
          </a:p>
        </p:txBody>
      </p:sp>
      <p:sp>
        <p:nvSpPr>
          <p:cNvPr id="36" name="TextBox 35"/>
          <p:cNvSpPr txBox="1"/>
          <p:nvPr/>
        </p:nvSpPr>
        <p:spPr>
          <a:xfrm>
            <a:off x="1828800" y="3246504"/>
            <a:ext cx="1447800" cy="369332"/>
          </a:xfrm>
          <a:prstGeom prst="rect">
            <a:avLst/>
          </a:prstGeom>
          <a:noFill/>
        </p:spPr>
        <p:txBody>
          <a:bodyPr wrap="square" rtlCol="0">
            <a:spAutoFit/>
          </a:bodyPr>
          <a:lstStyle/>
          <a:p>
            <a:r>
              <a:rPr lang="en-US" dirty="0" smtClean="0">
                <a:latin typeface="Calibri" pitchFamily="34" charset="0"/>
              </a:rPr>
              <a:t>250</a:t>
            </a:r>
            <a:endParaRPr lang="en-US" dirty="0">
              <a:latin typeface="Calibri" pitchFamily="34" charset="0"/>
            </a:endParaRPr>
          </a:p>
        </p:txBody>
      </p:sp>
      <p:sp>
        <p:nvSpPr>
          <p:cNvPr id="37" name="TextBox 36"/>
          <p:cNvSpPr txBox="1"/>
          <p:nvPr/>
        </p:nvSpPr>
        <p:spPr>
          <a:xfrm>
            <a:off x="3078096" y="4434968"/>
            <a:ext cx="1447800" cy="369332"/>
          </a:xfrm>
          <a:prstGeom prst="rect">
            <a:avLst/>
          </a:prstGeom>
          <a:noFill/>
        </p:spPr>
        <p:txBody>
          <a:bodyPr wrap="square" rtlCol="0">
            <a:spAutoFit/>
          </a:bodyPr>
          <a:lstStyle/>
          <a:p>
            <a:r>
              <a:rPr lang="en-US" dirty="0" smtClean="0">
                <a:latin typeface="Calibri" pitchFamily="34" charset="0"/>
              </a:rPr>
              <a:t>100</a:t>
            </a:r>
            <a:endParaRPr lang="en-US" dirty="0">
              <a:latin typeface="Calibri" pitchFamily="34" charset="0"/>
            </a:endParaRPr>
          </a:p>
        </p:txBody>
      </p:sp>
      <p:sp>
        <p:nvSpPr>
          <p:cNvPr id="38" name="TextBox 37"/>
          <p:cNvSpPr txBox="1"/>
          <p:nvPr/>
        </p:nvSpPr>
        <p:spPr>
          <a:xfrm>
            <a:off x="4167948" y="4434840"/>
            <a:ext cx="632652" cy="369332"/>
          </a:xfrm>
          <a:prstGeom prst="rect">
            <a:avLst/>
          </a:prstGeom>
          <a:noFill/>
        </p:spPr>
        <p:txBody>
          <a:bodyPr wrap="square" rtlCol="0">
            <a:spAutoFit/>
          </a:bodyPr>
          <a:lstStyle/>
          <a:p>
            <a:r>
              <a:rPr lang="en-US" dirty="0" smtClean="0">
                <a:latin typeface="Calibri" pitchFamily="34" charset="0"/>
              </a:rPr>
              <a:t>200</a:t>
            </a:r>
            <a:endParaRPr lang="en-US" dirty="0">
              <a:latin typeface="Calibri" pitchFamily="34" charset="0"/>
            </a:endParaRPr>
          </a:p>
        </p:txBody>
      </p:sp>
      <p:sp>
        <p:nvSpPr>
          <p:cNvPr id="39" name="TextBox 38"/>
          <p:cNvSpPr txBox="1"/>
          <p:nvPr/>
        </p:nvSpPr>
        <p:spPr>
          <a:xfrm rot="17480206">
            <a:off x="2104351" y="3208554"/>
            <a:ext cx="1066800" cy="338554"/>
          </a:xfrm>
          <a:prstGeom prst="rect">
            <a:avLst/>
          </a:prstGeom>
          <a:noFill/>
        </p:spPr>
        <p:txBody>
          <a:bodyPr wrap="square" rtlCol="0">
            <a:spAutoFit/>
          </a:bodyPr>
          <a:lstStyle/>
          <a:p>
            <a:r>
              <a:rPr lang="en-US" sz="1600" dirty="0" smtClean="0">
                <a:latin typeface="Calibri" pitchFamily="34" charset="0"/>
              </a:rPr>
              <a:t>140 m/s </a:t>
            </a:r>
            <a:endParaRPr lang="en-US" sz="1600" dirty="0">
              <a:latin typeface="Calibri" pitchFamily="34" charset="0"/>
            </a:endParaRPr>
          </a:p>
        </p:txBody>
      </p:sp>
      <p:sp>
        <p:nvSpPr>
          <p:cNvPr id="41" name="TextBox 40"/>
          <p:cNvSpPr txBox="1"/>
          <p:nvPr/>
        </p:nvSpPr>
        <p:spPr>
          <a:xfrm rot="4492573">
            <a:off x="4226560" y="3346885"/>
            <a:ext cx="1066800" cy="338554"/>
          </a:xfrm>
          <a:prstGeom prst="rect">
            <a:avLst/>
          </a:prstGeom>
          <a:noFill/>
        </p:spPr>
        <p:txBody>
          <a:bodyPr wrap="square" rtlCol="0">
            <a:spAutoFit/>
          </a:bodyPr>
          <a:lstStyle/>
          <a:p>
            <a:r>
              <a:rPr lang="en-US" sz="1600" dirty="0" smtClean="0">
                <a:latin typeface="Calibri" pitchFamily="34" charset="0"/>
              </a:rPr>
              <a:t>110 m/s </a:t>
            </a:r>
            <a:endParaRPr lang="en-US" sz="1600" dirty="0">
              <a:latin typeface="Calibri" pitchFamily="34" charset="0"/>
            </a:endParaRPr>
          </a:p>
        </p:txBody>
      </p:sp>
      <p:sp>
        <p:nvSpPr>
          <p:cNvPr id="42" name="TextBox 41"/>
          <p:cNvSpPr txBox="1"/>
          <p:nvPr/>
        </p:nvSpPr>
        <p:spPr>
          <a:xfrm rot="3153782">
            <a:off x="3674495" y="1881157"/>
            <a:ext cx="1066800" cy="338554"/>
          </a:xfrm>
          <a:prstGeom prst="rect">
            <a:avLst/>
          </a:prstGeom>
          <a:noFill/>
        </p:spPr>
        <p:txBody>
          <a:bodyPr wrap="square" rtlCol="0">
            <a:spAutoFit/>
          </a:bodyPr>
          <a:lstStyle/>
          <a:p>
            <a:r>
              <a:rPr lang="en-US" sz="1600" dirty="0" smtClean="0">
                <a:latin typeface="Calibri" pitchFamily="34" charset="0"/>
              </a:rPr>
              <a:t>260 m/s </a:t>
            </a:r>
            <a:endParaRPr lang="en-US" sz="1600" dirty="0">
              <a:latin typeface="Calibri" pitchFamily="34" charset="0"/>
            </a:endParaRPr>
          </a:p>
        </p:txBody>
      </p:sp>
      <p:cxnSp>
        <p:nvCxnSpPr>
          <p:cNvPr id="46" name="Straight Connector 45"/>
          <p:cNvCxnSpPr/>
          <p:nvPr/>
        </p:nvCxnSpPr>
        <p:spPr>
          <a:xfrm>
            <a:off x="1066800" y="1371600"/>
            <a:ext cx="0" cy="106680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298032" y="1335504"/>
            <a:ext cx="2667000" cy="0"/>
          </a:xfrm>
          <a:prstGeom prst="line">
            <a:avLst/>
          </a:prstGeom>
          <a:ln w="158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8444365">
            <a:off x="2818115" y="1652659"/>
            <a:ext cx="1066800" cy="338554"/>
          </a:xfrm>
          <a:prstGeom prst="rect">
            <a:avLst/>
          </a:prstGeom>
          <a:noFill/>
        </p:spPr>
        <p:txBody>
          <a:bodyPr wrap="square" rtlCol="0">
            <a:spAutoFit/>
          </a:bodyPr>
          <a:lstStyle/>
          <a:p>
            <a:r>
              <a:rPr lang="en-US" sz="1600" dirty="0" smtClean="0">
                <a:latin typeface="Calibri" pitchFamily="34" charset="0"/>
              </a:rPr>
              <a:t>245 m/s </a:t>
            </a:r>
            <a:endParaRPr lang="en-US" sz="1600" dirty="0">
              <a:latin typeface="Calibri"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Users\ekocel\Desktop\Haiti\LF_v3.jpg"/>
          <p:cNvPicPr>
            <a:picLocks noChangeAspect="1" noChangeArrowheads="1"/>
          </p:cNvPicPr>
          <p:nvPr/>
        </p:nvPicPr>
        <p:blipFill>
          <a:blip r:embed="rId2" cstate="print"/>
          <a:srcRect/>
          <a:stretch>
            <a:fillRect/>
          </a:stretch>
        </p:blipFill>
        <p:spPr bwMode="auto">
          <a:xfrm>
            <a:off x="109869" y="512135"/>
            <a:ext cx="2887262" cy="2231066"/>
          </a:xfrm>
          <a:prstGeom prst="rect">
            <a:avLst/>
          </a:prstGeom>
          <a:noFill/>
        </p:spPr>
      </p:pic>
      <p:sp>
        <p:nvSpPr>
          <p:cNvPr id="3" name="Slide Number Placeholder 2"/>
          <p:cNvSpPr>
            <a:spLocks noGrp="1"/>
          </p:cNvSpPr>
          <p:nvPr>
            <p:ph type="sldNum" sz="quarter" idx="12"/>
          </p:nvPr>
        </p:nvSpPr>
        <p:spPr/>
        <p:txBody>
          <a:bodyPr/>
          <a:lstStyle/>
          <a:p>
            <a:fld id="{BB670C09-E976-425A-BF6F-F369DB8E0AC9}" type="slidenum">
              <a:rPr lang="en-US" smtClean="0"/>
              <a:pPr/>
              <a:t>24</a:t>
            </a:fld>
            <a:endParaRPr lang="en-US"/>
          </a:p>
        </p:txBody>
      </p:sp>
      <p:pic>
        <p:nvPicPr>
          <p:cNvPr id="2" name="Picture 2"/>
          <p:cNvPicPr>
            <a:picLocks noChangeAspect="1" noChangeArrowheads="1"/>
          </p:cNvPicPr>
          <p:nvPr/>
        </p:nvPicPr>
        <p:blipFill>
          <a:blip r:embed="rId3" cstate="print"/>
          <a:srcRect/>
          <a:stretch>
            <a:fillRect/>
          </a:stretch>
        </p:blipFill>
        <p:spPr bwMode="auto">
          <a:xfrm>
            <a:off x="4876800" y="3276600"/>
            <a:ext cx="3045547" cy="3324225"/>
          </a:xfrm>
          <a:prstGeom prst="rect">
            <a:avLst/>
          </a:prstGeom>
          <a:noFill/>
          <a:ln w="9525">
            <a:noFill/>
            <a:miter lim="800000"/>
            <a:headEnd/>
            <a:tailEnd/>
          </a:ln>
        </p:spPr>
      </p:pic>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7"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Shear wave studies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8" name="Oval 7"/>
          <p:cNvSpPr/>
          <p:nvPr/>
        </p:nvSpPr>
        <p:spPr>
          <a:xfrm>
            <a:off x="1185532" y="1578934"/>
            <a:ext cx="228600" cy="3048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3</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8" name="TextBox 7"/>
          <p:cNvSpPr txBox="1"/>
          <p:nvPr/>
        </p:nvSpPr>
        <p:spPr>
          <a:xfrm>
            <a:off x="1905000" y="533400"/>
            <a:ext cx="6705600" cy="369332"/>
          </a:xfrm>
          <a:prstGeom prst="rect">
            <a:avLst/>
          </a:prstGeom>
          <a:noFill/>
        </p:spPr>
        <p:txBody>
          <a:bodyPr wrap="square" rtlCol="0">
            <a:spAutoFit/>
          </a:bodyPr>
          <a:lstStyle/>
          <a:p>
            <a:r>
              <a:rPr lang="en-US" dirty="0" smtClean="0">
                <a:latin typeface="Calibri" pitchFamily="34" charset="0"/>
              </a:rPr>
              <a:t>We are only 900 miles away from a major plate boundary</a:t>
            </a:r>
            <a:endParaRPr lang="en-US" dirty="0">
              <a:latin typeface="Calibri" pitchFamily="34" charset="0"/>
            </a:endParaRPr>
          </a:p>
        </p:txBody>
      </p:sp>
      <p:grpSp>
        <p:nvGrpSpPr>
          <p:cNvPr id="38" name="Group 37"/>
          <p:cNvGrpSpPr/>
          <p:nvPr/>
        </p:nvGrpSpPr>
        <p:grpSpPr>
          <a:xfrm>
            <a:off x="1011715" y="947451"/>
            <a:ext cx="7467600" cy="5770418"/>
            <a:chOff x="1011715" y="947451"/>
            <a:chExt cx="7467600" cy="5770418"/>
          </a:xfrm>
        </p:grpSpPr>
        <p:pic>
          <p:nvPicPr>
            <p:cNvPr id="39" name="Picture 3" descr="C:\Users\ekocel\Desktop\Haiti\Haiti_introduction.jpg"/>
            <p:cNvPicPr>
              <a:picLocks noChangeAspect="1" noChangeArrowheads="1"/>
            </p:cNvPicPr>
            <p:nvPr/>
          </p:nvPicPr>
          <p:blipFill>
            <a:blip r:embed="rId2" cstate="print"/>
            <a:srcRect/>
            <a:stretch>
              <a:fillRect/>
            </a:stretch>
          </p:blipFill>
          <p:spPr bwMode="auto">
            <a:xfrm>
              <a:off x="1011715" y="947451"/>
              <a:ext cx="7467600" cy="5770418"/>
            </a:xfrm>
            <a:prstGeom prst="rect">
              <a:avLst/>
            </a:prstGeom>
            <a:noFill/>
          </p:spPr>
        </p:pic>
        <p:sp>
          <p:nvSpPr>
            <p:cNvPr id="40" name="Rectangular Callout 39"/>
            <p:cNvSpPr/>
            <p:nvPr/>
          </p:nvSpPr>
          <p:spPr>
            <a:xfrm>
              <a:off x="2133600" y="1981200"/>
              <a:ext cx="990600" cy="228600"/>
            </a:xfrm>
            <a:prstGeom prst="wedgeRectCallout">
              <a:avLst>
                <a:gd name="adj1" fmla="val 854"/>
                <a:gd name="adj2" fmla="val 187801"/>
              </a:avLst>
            </a:prstGeom>
            <a:solidFill>
              <a:schemeClr val="bg1">
                <a:alpha val="47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70C0"/>
                  </a:solidFill>
                  <a:latin typeface="Calibri" pitchFamily="34" charset="0"/>
                </a:rPr>
                <a:t>Houston</a:t>
              </a:r>
              <a:endParaRPr lang="en-US" b="1" dirty="0">
                <a:solidFill>
                  <a:srgbClr val="0070C0"/>
                </a:solidFill>
                <a:latin typeface="Calibri" pitchFamily="34" charset="0"/>
              </a:endParaRPr>
            </a:p>
          </p:txBody>
        </p:sp>
        <p:sp>
          <p:nvSpPr>
            <p:cNvPr id="41" name="Rectangular Callout 40"/>
            <p:cNvSpPr/>
            <p:nvPr/>
          </p:nvSpPr>
          <p:spPr>
            <a:xfrm>
              <a:off x="6858000" y="4114800"/>
              <a:ext cx="1295400" cy="304800"/>
            </a:xfrm>
            <a:prstGeom prst="wedgeRectCallout">
              <a:avLst>
                <a:gd name="adj1" fmla="val -33688"/>
                <a:gd name="adj2" fmla="val 143222"/>
              </a:avLst>
            </a:prstGeom>
            <a:solidFill>
              <a:schemeClr val="bg1">
                <a:alpha val="47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70C0"/>
                  </a:solidFill>
                  <a:latin typeface="Calibri" pitchFamily="34" charset="0"/>
                </a:rPr>
                <a:t>Hispaniola</a:t>
              </a:r>
              <a:endParaRPr lang="en-US" b="1" dirty="0">
                <a:solidFill>
                  <a:srgbClr val="0070C0"/>
                </a:solidFill>
                <a:latin typeface="Calibri" pitchFamily="34" charset="0"/>
              </a:endParaRPr>
            </a:p>
          </p:txBody>
        </p:sp>
        <p:cxnSp>
          <p:nvCxnSpPr>
            <p:cNvPr id="42" name="Straight Connector 41"/>
            <p:cNvCxnSpPr/>
            <p:nvPr/>
          </p:nvCxnSpPr>
          <p:spPr>
            <a:xfrm flipV="1">
              <a:off x="5257800" y="4648200"/>
              <a:ext cx="1447800" cy="2286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696200" y="4648200"/>
              <a:ext cx="609600" cy="762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6323682" y="5934129"/>
              <a:ext cx="2016087" cy="466671"/>
            </a:xfrm>
            <a:custGeom>
              <a:avLst/>
              <a:gdLst>
                <a:gd name="connsiteX0" fmla="*/ 0 w 2016087"/>
                <a:gd name="connsiteY0" fmla="*/ 466671 h 466671"/>
                <a:gd name="connsiteX1" fmla="*/ 88135 w 2016087"/>
                <a:gd name="connsiteY1" fmla="*/ 389553 h 466671"/>
                <a:gd name="connsiteX2" fmla="*/ 121185 w 2016087"/>
                <a:gd name="connsiteY2" fmla="*/ 367519 h 466671"/>
                <a:gd name="connsiteX3" fmla="*/ 165253 w 2016087"/>
                <a:gd name="connsiteY3" fmla="*/ 323452 h 466671"/>
                <a:gd name="connsiteX4" fmla="*/ 220337 w 2016087"/>
                <a:gd name="connsiteY4" fmla="*/ 257351 h 466671"/>
                <a:gd name="connsiteX5" fmla="*/ 253388 w 2016087"/>
                <a:gd name="connsiteY5" fmla="*/ 235317 h 466671"/>
                <a:gd name="connsiteX6" fmla="*/ 275422 w 2016087"/>
                <a:gd name="connsiteY6" fmla="*/ 202266 h 466671"/>
                <a:gd name="connsiteX7" fmla="*/ 341523 w 2016087"/>
                <a:gd name="connsiteY7" fmla="*/ 147182 h 466671"/>
                <a:gd name="connsiteX8" fmla="*/ 429658 w 2016087"/>
                <a:gd name="connsiteY8" fmla="*/ 70064 h 466671"/>
                <a:gd name="connsiteX9" fmla="*/ 462708 w 2016087"/>
                <a:gd name="connsiteY9" fmla="*/ 48030 h 466671"/>
                <a:gd name="connsiteX10" fmla="*/ 616945 w 2016087"/>
                <a:gd name="connsiteY10" fmla="*/ 25996 h 466671"/>
                <a:gd name="connsiteX11" fmla="*/ 815248 w 2016087"/>
                <a:gd name="connsiteY11" fmla="*/ 3963 h 466671"/>
                <a:gd name="connsiteX12" fmla="*/ 1465243 w 2016087"/>
                <a:gd name="connsiteY12" fmla="*/ 14979 h 466671"/>
                <a:gd name="connsiteX13" fmla="*/ 1531345 w 2016087"/>
                <a:gd name="connsiteY13" fmla="*/ 37013 h 466671"/>
                <a:gd name="connsiteX14" fmla="*/ 1630496 w 2016087"/>
                <a:gd name="connsiteY14" fmla="*/ 103114 h 466671"/>
                <a:gd name="connsiteX15" fmla="*/ 1663547 w 2016087"/>
                <a:gd name="connsiteY15" fmla="*/ 125148 h 466671"/>
                <a:gd name="connsiteX16" fmla="*/ 1696598 w 2016087"/>
                <a:gd name="connsiteY16" fmla="*/ 147182 h 466671"/>
                <a:gd name="connsiteX17" fmla="*/ 1729648 w 2016087"/>
                <a:gd name="connsiteY17" fmla="*/ 158199 h 466671"/>
                <a:gd name="connsiteX18" fmla="*/ 1784732 w 2016087"/>
                <a:gd name="connsiteY18" fmla="*/ 202266 h 466671"/>
                <a:gd name="connsiteX19" fmla="*/ 1806766 w 2016087"/>
                <a:gd name="connsiteY19" fmla="*/ 235317 h 466671"/>
                <a:gd name="connsiteX20" fmla="*/ 1839817 w 2016087"/>
                <a:gd name="connsiteY20" fmla="*/ 246334 h 466671"/>
                <a:gd name="connsiteX21" fmla="*/ 1872867 w 2016087"/>
                <a:gd name="connsiteY21" fmla="*/ 268367 h 466671"/>
                <a:gd name="connsiteX22" fmla="*/ 1949985 w 2016087"/>
                <a:gd name="connsiteY22" fmla="*/ 345485 h 466671"/>
                <a:gd name="connsiteX23" fmla="*/ 1983036 w 2016087"/>
                <a:gd name="connsiteY23" fmla="*/ 378536 h 466671"/>
                <a:gd name="connsiteX24" fmla="*/ 2016087 w 2016087"/>
                <a:gd name="connsiteY24" fmla="*/ 389553 h 466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16087" h="466671">
                  <a:moveTo>
                    <a:pt x="0" y="466671"/>
                  </a:moveTo>
                  <a:cubicBezTo>
                    <a:pt x="36723" y="411586"/>
                    <a:pt x="11016" y="440966"/>
                    <a:pt x="88135" y="389553"/>
                  </a:cubicBezTo>
                  <a:lnTo>
                    <a:pt x="121185" y="367519"/>
                  </a:lnTo>
                  <a:cubicBezTo>
                    <a:pt x="142170" y="304566"/>
                    <a:pt x="114890" y="357028"/>
                    <a:pt x="165253" y="323452"/>
                  </a:cubicBezTo>
                  <a:cubicBezTo>
                    <a:pt x="219401" y="287354"/>
                    <a:pt x="179690" y="297998"/>
                    <a:pt x="220337" y="257351"/>
                  </a:cubicBezTo>
                  <a:cubicBezTo>
                    <a:pt x="229700" y="247988"/>
                    <a:pt x="242371" y="242662"/>
                    <a:pt x="253388" y="235317"/>
                  </a:cubicBezTo>
                  <a:cubicBezTo>
                    <a:pt x="260733" y="224300"/>
                    <a:pt x="266059" y="211629"/>
                    <a:pt x="275422" y="202266"/>
                  </a:cubicBezTo>
                  <a:cubicBezTo>
                    <a:pt x="339072" y="138615"/>
                    <a:pt x="278356" y="228396"/>
                    <a:pt x="341523" y="147182"/>
                  </a:cubicBezTo>
                  <a:cubicBezTo>
                    <a:pt x="404845" y="65769"/>
                    <a:pt x="353692" y="89055"/>
                    <a:pt x="429658" y="70064"/>
                  </a:cubicBezTo>
                  <a:cubicBezTo>
                    <a:pt x="440675" y="62719"/>
                    <a:pt x="450538" y="53246"/>
                    <a:pt x="462708" y="48030"/>
                  </a:cubicBezTo>
                  <a:cubicBezTo>
                    <a:pt x="499171" y="32403"/>
                    <a:pt x="597518" y="27939"/>
                    <a:pt x="616945" y="25996"/>
                  </a:cubicBezTo>
                  <a:cubicBezTo>
                    <a:pt x="694930" y="0"/>
                    <a:pt x="673772" y="3963"/>
                    <a:pt x="815248" y="3963"/>
                  </a:cubicBezTo>
                  <a:cubicBezTo>
                    <a:pt x="1031944" y="3963"/>
                    <a:pt x="1248578" y="11307"/>
                    <a:pt x="1465243" y="14979"/>
                  </a:cubicBezTo>
                  <a:cubicBezTo>
                    <a:pt x="1487277" y="22324"/>
                    <a:pt x="1512020" y="24129"/>
                    <a:pt x="1531345" y="37013"/>
                  </a:cubicBezTo>
                  <a:lnTo>
                    <a:pt x="1630496" y="103114"/>
                  </a:lnTo>
                  <a:lnTo>
                    <a:pt x="1663547" y="125148"/>
                  </a:lnTo>
                  <a:cubicBezTo>
                    <a:pt x="1674564" y="132493"/>
                    <a:pt x="1684037" y="142995"/>
                    <a:pt x="1696598" y="147182"/>
                  </a:cubicBezTo>
                  <a:lnTo>
                    <a:pt x="1729648" y="158199"/>
                  </a:lnTo>
                  <a:cubicBezTo>
                    <a:pt x="1792797" y="252919"/>
                    <a:pt x="1708711" y="141448"/>
                    <a:pt x="1784732" y="202266"/>
                  </a:cubicBezTo>
                  <a:cubicBezTo>
                    <a:pt x="1795071" y="210538"/>
                    <a:pt x="1796427" y="227046"/>
                    <a:pt x="1806766" y="235317"/>
                  </a:cubicBezTo>
                  <a:cubicBezTo>
                    <a:pt x="1815834" y="242572"/>
                    <a:pt x="1829430" y="241141"/>
                    <a:pt x="1839817" y="246334"/>
                  </a:cubicBezTo>
                  <a:cubicBezTo>
                    <a:pt x="1851660" y="252255"/>
                    <a:pt x="1861850" y="261023"/>
                    <a:pt x="1872867" y="268367"/>
                  </a:cubicBezTo>
                  <a:cubicBezTo>
                    <a:pt x="1897796" y="343153"/>
                    <a:pt x="1861594" y="257094"/>
                    <a:pt x="1949985" y="345485"/>
                  </a:cubicBezTo>
                  <a:cubicBezTo>
                    <a:pt x="1961002" y="356502"/>
                    <a:pt x="1970072" y="369894"/>
                    <a:pt x="1983036" y="378536"/>
                  </a:cubicBezTo>
                  <a:cubicBezTo>
                    <a:pt x="1992699" y="384978"/>
                    <a:pt x="2016087" y="389553"/>
                    <a:pt x="2016087" y="389553"/>
                  </a:cubicBezTo>
                </a:path>
              </a:pathLst>
            </a:cu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6" name="Straight Connector 45"/>
            <p:cNvCxnSpPr/>
            <p:nvPr/>
          </p:nvCxnSpPr>
          <p:spPr>
            <a:xfrm flipV="1">
              <a:off x="4114800" y="4876800"/>
              <a:ext cx="990600" cy="3048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943600" y="3124200"/>
              <a:ext cx="2362200" cy="369332"/>
            </a:xfrm>
            <a:prstGeom prst="rect">
              <a:avLst/>
            </a:prstGeom>
            <a:solidFill>
              <a:schemeClr val="bg1">
                <a:alpha val="51000"/>
              </a:schemeClr>
            </a:solidFill>
          </p:spPr>
          <p:txBody>
            <a:bodyPr wrap="square" rtlCol="0">
              <a:spAutoFit/>
            </a:bodyPr>
            <a:lstStyle/>
            <a:p>
              <a:r>
                <a:rPr lang="en-US" b="1" dirty="0" smtClean="0">
                  <a:latin typeface="Calibri" pitchFamily="34" charset="0"/>
                </a:rPr>
                <a:t>North American Plate</a:t>
              </a:r>
              <a:endParaRPr lang="en-US" b="1" dirty="0">
                <a:latin typeface="Calibri" pitchFamily="34" charset="0"/>
              </a:endParaRPr>
            </a:p>
          </p:txBody>
        </p:sp>
        <p:sp>
          <p:nvSpPr>
            <p:cNvPr id="51" name="TextBox 50"/>
            <p:cNvSpPr txBox="1"/>
            <p:nvPr/>
          </p:nvSpPr>
          <p:spPr>
            <a:xfrm>
              <a:off x="6091869" y="5410200"/>
              <a:ext cx="1790700" cy="369332"/>
            </a:xfrm>
            <a:prstGeom prst="rect">
              <a:avLst/>
            </a:prstGeom>
            <a:solidFill>
              <a:schemeClr val="bg1">
                <a:alpha val="51000"/>
              </a:schemeClr>
            </a:solidFill>
          </p:spPr>
          <p:txBody>
            <a:bodyPr wrap="square" rtlCol="0">
              <a:spAutoFit/>
            </a:bodyPr>
            <a:lstStyle/>
            <a:p>
              <a:r>
                <a:rPr lang="en-US" b="1" dirty="0" smtClean="0">
                  <a:latin typeface="Calibri" pitchFamily="34" charset="0"/>
                </a:rPr>
                <a:t>Caribbean Plate</a:t>
              </a:r>
              <a:endParaRPr lang="en-US" b="1" dirty="0">
                <a:latin typeface="Calibri" pitchFamily="34" charset="0"/>
              </a:endParaRPr>
            </a:p>
          </p:txBody>
        </p:sp>
        <p:cxnSp>
          <p:nvCxnSpPr>
            <p:cNvPr id="53" name="Straight Connector 52"/>
            <p:cNvCxnSpPr/>
            <p:nvPr/>
          </p:nvCxnSpPr>
          <p:spPr>
            <a:xfrm>
              <a:off x="6781800" y="4648200"/>
              <a:ext cx="914400" cy="15240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6" name="Title 1"/>
          <p:cNvSpPr txBox="1">
            <a:spLocks/>
          </p:cNvSpPr>
          <p:nvPr/>
        </p:nvSpPr>
        <p:spPr>
          <a:xfrm>
            <a:off x="518864" y="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Arial" panose="020B0604020202020204" pitchFamily="34" charset="0"/>
              </a:rPr>
              <a:t>Haiti</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CA6910BD-DF1A-4A0D-8C09-6E2DD3141F2C}" type="slidenum">
              <a:rPr lang="tr-TR" smtClean="0">
                <a:latin typeface="Times New Roman" pitchFamily="18" charset="0"/>
                <a:cs typeface="Times New Roman" pitchFamily="18" charset="0"/>
              </a:rPr>
              <a:pPr/>
              <a:t>4</a:t>
            </a:fld>
            <a:endParaRPr lang="tr-TR">
              <a:latin typeface="Times New Roman" pitchFamily="18" charset="0"/>
              <a:cs typeface="Times New Roman" pitchFamily="18" charset="0"/>
            </a:endParaRPr>
          </a:p>
        </p:txBody>
      </p:sp>
      <p:sp>
        <p:nvSpPr>
          <p:cNvPr id="10"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Haiti Project</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20" name="Rectangle 19"/>
          <p:cNvSpPr/>
          <p:nvPr/>
        </p:nvSpPr>
        <p:spPr>
          <a:xfrm>
            <a:off x="323528" y="4554141"/>
            <a:ext cx="8532440" cy="1846659"/>
          </a:xfrm>
          <a:prstGeom prst="rect">
            <a:avLst/>
          </a:prstGeom>
        </p:spPr>
        <p:txBody>
          <a:bodyPr wrap="square">
            <a:spAutoFit/>
          </a:bodyPr>
          <a:lstStyle/>
          <a:p>
            <a:pPr marL="342900" indent="-342900">
              <a:buAutoNum type="arabicParenBoth"/>
            </a:pPr>
            <a:r>
              <a:rPr lang="en-US" dirty="0" smtClean="0">
                <a:latin typeface="Calibri" panose="020F0502020204030204" pitchFamily="34" charset="0"/>
                <a:cs typeface="Times New Roman" pitchFamily="18" charset="0"/>
              </a:rPr>
              <a:t>Characterize and analyze the subsurface structure</a:t>
            </a:r>
          </a:p>
          <a:p>
            <a:pPr marL="342900" indent="-342900">
              <a:buAutoNum type="arabicParenBoth"/>
            </a:pPr>
            <a:r>
              <a:rPr lang="en-US" dirty="0">
                <a:latin typeface="Calibri" panose="020F0502020204030204" pitchFamily="34" charset="0"/>
              </a:rPr>
              <a:t>M</a:t>
            </a:r>
            <a:r>
              <a:rPr lang="en-US" dirty="0" smtClean="0">
                <a:latin typeface="Calibri" panose="020F0502020204030204" pitchFamily="34" charset="0"/>
              </a:rPr>
              <a:t>easure </a:t>
            </a:r>
            <a:r>
              <a:rPr lang="en-US" dirty="0">
                <a:latin typeface="Calibri" panose="020F0502020204030204" pitchFamily="34" charset="0"/>
              </a:rPr>
              <a:t>near-surface sediment properties</a:t>
            </a:r>
            <a:endParaRPr lang="en-US" dirty="0" smtClean="0">
              <a:latin typeface="Calibri" panose="020F0502020204030204" pitchFamily="34" charset="0"/>
              <a:cs typeface="Times New Roman" pitchFamily="18" charset="0"/>
            </a:endParaRPr>
          </a:p>
          <a:p>
            <a:pPr marL="342900" indent="-342900">
              <a:buAutoNum type="arabicParenBoth"/>
            </a:pPr>
            <a:endParaRPr lang="en-US" sz="300" dirty="0" smtClean="0">
              <a:latin typeface="Calibri" panose="020F0502020204030204" pitchFamily="34" charset="0"/>
              <a:cs typeface="Times New Roman" pitchFamily="18" charset="0"/>
            </a:endParaRPr>
          </a:p>
          <a:p>
            <a:pPr marL="342900" indent="-342900"/>
            <a:r>
              <a:rPr lang="en-US" dirty="0" smtClean="0">
                <a:latin typeface="Calibri" panose="020F0502020204030204" pitchFamily="34" charset="0"/>
                <a:cs typeface="Times New Roman" pitchFamily="18" charset="0"/>
              </a:rPr>
              <a:t>(3) </a:t>
            </a:r>
            <a:r>
              <a:rPr lang="en-US" dirty="0" smtClean="0">
                <a:latin typeface="Calibri" panose="020F0502020204030204" pitchFamily="34" charset="0"/>
              </a:rPr>
              <a:t>Attempt </a:t>
            </a:r>
            <a:r>
              <a:rPr lang="en-US" dirty="0">
                <a:latin typeface="Calibri" panose="020F0502020204030204" pitchFamily="34" charset="0"/>
              </a:rPr>
              <a:t>to find and understand the blind faults that may have given rise to the 2010 </a:t>
            </a:r>
            <a:r>
              <a:rPr lang="en-US" dirty="0" smtClean="0">
                <a:latin typeface="Calibri" panose="020F0502020204030204" pitchFamily="34" charset="0"/>
              </a:rPr>
              <a:t>earthquake</a:t>
            </a:r>
            <a:endParaRPr lang="en-US" sz="300" dirty="0" smtClean="0">
              <a:latin typeface="Calibri" panose="020F0502020204030204" pitchFamily="34" charset="0"/>
              <a:cs typeface="Times New Roman" pitchFamily="18" charset="0"/>
            </a:endParaRPr>
          </a:p>
          <a:p>
            <a:pPr marL="342900" indent="-342900"/>
            <a:r>
              <a:rPr lang="en-US" dirty="0" smtClean="0">
                <a:latin typeface="Calibri" panose="020F0502020204030204" pitchFamily="34" charset="0"/>
                <a:cs typeface="Times New Roman" pitchFamily="18" charset="0"/>
              </a:rPr>
              <a:t>(4) Better understanding the local geology</a:t>
            </a:r>
          </a:p>
          <a:p>
            <a:pPr marL="342900" indent="-342900"/>
            <a:endParaRPr lang="en-US" sz="300" dirty="0" smtClean="0">
              <a:latin typeface="Calibri" panose="020F0502020204030204" pitchFamily="34" charset="0"/>
              <a:cs typeface="Times New Roman" pitchFamily="18" charset="0"/>
            </a:endParaRPr>
          </a:p>
          <a:p>
            <a:pPr marL="342900" indent="-342900"/>
            <a:endParaRPr lang="en-US" dirty="0" smtClean="0">
              <a:latin typeface="Calibri" panose="020F0502020204030204" pitchFamily="34" charset="0"/>
              <a:cs typeface="Times New Roman" pitchFamily="18" charset="0"/>
            </a:endParaRPr>
          </a:p>
        </p:txBody>
      </p:sp>
      <p:sp>
        <p:nvSpPr>
          <p:cNvPr id="8" name="TextBox 7"/>
          <p:cNvSpPr txBox="1"/>
          <p:nvPr/>
        </p:nvSpPr>
        <p:spPr>
          <a:xfrm>
            <a:off x="179512" y="4191000"/>
            <a:ext cx="1368152" cy="360040"/>
          </a:xfrm>
          <a:prstGeom prst="rect">
            <a:avLst/>
          </a:prstGeom>
        </p:spPr>
        <p:txBody>
          <a:bodyPr wrap="square" rtlCol="0">
            <a:normAutofit fontScale="85000" lnSpcReduction="20000"/>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2400" b="1" dirty="0" smtClean="0">
                <a:ln w="6350">
                  <a:noFill/>
                </a:ln>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Objective</a:t>
            </a:r>
          </a:p>
        </p:txBody>
      </p:sp>
      <p:cxnSp>
        <p:nvCxnSpPr>
          <p:cNvPr id="11" name="Straight Connector 10"/>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18" name="Rectangle 17"/>
          <p:cNvSpPr/>
          <p:nvPr/>
        </p:nvSpPr>
        <p:spPr>
          <a:xfrm>
            <a:off x="152400" y="762000"/>
            <a:ext cx="3249488" cy="3847207"/>
          </a:xfrm>
          <a:prstGeom prst="rect">
            <a:avLst/>
          </a:prstGeom>
        </p:spPr>
        <p:txBody>
          <a:bodyPr wrap="square">
            <a:spAutoFit/>
          </a:bodyPr>
          <a:lstStyle/>
          <a:p>
            <a:r>
              <a:rPr lang="en-US" dirty="0" smtClean="0">
                <a:latin typeface="Calibri" panose="020F0502020204030204" pitchFamily="34" charset="0"/>
                <a:cs typeface="Times New Roman" pitchFamily="18" charset="0"/>
              </a:rPr>
              <a:t>January 12, 2010, 7.0  magnitude. </a:t>
            </a:r>
          </a:p>
          <a:p>
            <a:endParaRPr lang="en-US" dirty="0" smtClean="0">
              <a:latin typeface="Calibri" panose="020F0502020204030204" pitchFamily="34" charset="0"/>
              <a:cs typeface="Times New Roman" pitchFamily="18" charset="0"/>
            </a:endParaRPr>
          </a:p>
          <a:p>
            <a:r>
              <a:rPr lang="en-US" b="1" dirty="0" smtClean="0">
                <a:latin typeface="Calibri" panose="020F0502020204030204" pitchFamily="34" charset="0"/>
                <a:cs typeface="Times New Roman" pitchFamily="18" charset="0"/>
              </a:rPr>
              <a:t>Known: </a:t>
            </a:r>
            <a:r>
              <a:rPr lang="en-US" dirty="0" smtClean="0">
                <a:latin typeface="Calibri" panose="020F0502020204030204" pitchFamily="34" charset="0"/>
                <a:cs typeface="Times New Roman" pitchFamily="18" charset="0"/>
              </a:rPr>
              <a:t>Major strike slip fault, </a:t>
            </a:r>
          </a:p>
          <a:p>
            <a:r>
              <a:rPr lang="en-US" dirty="0" smtClean="0">
                <a:latin typeface="Calibri" panose="020F0502020204030204" pitchFamily="34" charset="0"/>
                <a:cs typeface="Times New Roman" pitchFamily="18" charset="0"/>
              </a:rPr>
              <a:t>Enriquillo Plantain Garden Fault Zone. </a:t>
            </a:r>
          </a:p>
          <a:p>
            <a:endParaRPr lang="en-US" dirty="0" smtClean="0">
              <a:latin typeface="Calibri" panose="020F0502020204030204" pitchFamily="34" charset="0"/>
              <a:cs typeface="Times New Roman" pitchFamily="18" charset="0"/>
            </a:endParaRPr>
          </a:p>
          <a:p>
            <a:endParaRPr lang="en-US" dirty="0" smtClean="0">
              <a:latin typeface="Calibri" panose="020F0502020204030204" pitchFamily="34" charset="0"/>
              <a:cs typeface="Times New Roman" pitchFamily="18" charset="0"/>
            </a:endParaRPr>
          </a:p>
          <a:p>
            <a:r>
              <a:rPr lang="en-US" b="1" dirty="0" smtClean="0">
                <a:latin typeface="Calibri" panose="020F0502020204030204" pitchFamily="34" charset="0"/>
                <a:cs typeface="Times New Roman" pitchFamily="18" charset="0"/>
              </a:rPr>
              <a:t>Hypothesis: </a:t>
            </a:r>
            <a:r>
              <a:rPr lang="en-US" dirty="0" smtClean="0">
                <a:latin typeface="Calibri" panose="020F0502020204030204" pitchFamily="34" charset="0"/>
                <a:cs typeface="Times New Roman" pitchFamily="18" charset="0"/>
              </a:rPr>
              <a:t>Unrecognized, neighboring fault (Léogâne)</a:t>
            </a:r>
            <a:endParaRPr lang="en-US" sz="1600" dirty="0" smtClean="0">
              <a:latin typeface="Calibri" panose="020F0502020204030204" pitchFamily="34" charset="0"/>
              <a:cs typeface="Times New Roman" pitchFamily="18" charset="0"/>
            </a:endParaRPr>
          </a:p>
          <a:p>
            <a:pPr marL="285750" indent="-285750" algn="ctr">
              <a:buFont typeface="Arial" panose="020B0604020202020204" pitchFamily="34" charset="0"/>
              <a:buChar char="•"/>
            </a:pPr>
            <a:endParaRPr lang="en-US" sz="1600" dirty="0" smtClean="0">
              <a:latin typeface="Calibri" panose="020F0502020204030204" pitchFamily="34" charset="0"/>
              <a:cs typeface="Times New Roman" pitchFamily="18" charset="0"/>
            </a:endParaRPr>
          </a:p>
          <a:p>
            <a:pPr marL="285750" indent="-285750" algn="just">
              <a:buFont typeface="Arial" panose="020B0604020202020204" pitchFamily="34" charset="0"/>
              <a:buChar char="•"/>
            </a:pPr>
            <a:endParaRPr lang="en-US" sz="1600" dirty="0" smtClean="0">
              <a:latin typeface="Calibri" panose="020F0502020204030204" pitchFamily="34" charset="0"/>
              <a:cs typeface="Times New Roman" pitchFamily="18" charset="0"/>
            </a:endParaRPr>
          </a:p>
          <a:p>
            <a:pPr marL="285750" indent="-285750" algn="ctr">
              <a:buFont typeface="Arial" panose="020B0604020202020204" pitchFamily="34" charset="0"/>
              <a:buChar char="•"/>
            </a:pPr>
            <a:endParaRPr lang="en-US" sz="1600" dirty="0" smtClean="0">
              <a:latin typeface="Calibri" panose="020F0502020204030204" pitchFamily="34" charset="0"/>
              <a:cs typeface="Times New Roman" pitchFamily="18" charset="0"/>
            </a:endParaRPr>
          </a:p>
          <a:p>
            <a:r>
              <a:rPr lang="en-US" sz="1600" dirty="0" smtClean="0">
                <a:latin typeface="Calibri" panose="020F0502020204030204" pitchFamily="34" charset="0"/>
                <a:cs typeface="Times New Roman" pitchFamily="18" charset="0"/>
              </a:rPr>
              <a:t>               </a:t>
            </a:r>
            <a:endParaRPr lang="en-US" dirty="0">
              <a:latin typeface="Calibri" panose="020F0502020204030204" pitchFamily="34" charset="0"/>
              <a:cs typeface="Times New Roman" pitchFamily="18" charset="0"/>
            </a:endParaRPr>
          </a:p>
        </p:txBody>
      </p:sp>
      <p:grpSp>
        <p:nvGrpSpPr>
          <p:cNvPr id="15" name="Group 14"/>
          <p:cNvGrpSpPr/>
          <p:nvPr/>
        </p:nvGrpSpPr>
        <p:grpSpPr>
          <a:xfrm>
            <a:off x="3352800" y="838200"/>
            <a:ext cx="5644750" cy="3078479"/>
            <a:chOff x="3352800" y="838200"/>
            <a:chExt cx="5644750" cy="3078479"/>
          </a:xfrm>
        </p:grpSpPr>
        <p:pic>
          <p:nvPicPr>
            <p:cNvPr id="12" name="Picture 11" descr="C:\Users\ekocel\Desktop\Haiti\Tectonic_v2.jpg"/>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3352800" y="838200"/>
              <a:ext cx="5644750" cy="3078479"/>
            </a:xfrm>
            <a:prstGeom prst="rect">
              <a:avLst/>
            </a:prstGeom>
            <a:noFill/>
            <a:ln w="9525">
              <a:noFill/>
              <a:miter lim="800000"/>
              <a:headEnd/>
              <a:tailEnd/>
            </a:ln>
          </p:spPr>
        </p:pic>
        <p:sp>
          <p:nvSpPr>
            <p:cNvPr id="9" name="5-Point Star 8"/>
            <p:cNvSpPr/>
            <p:nvPr/>
          </p:nvSpPr>
          <p:spPr>
            <a:xfrm>
              <a:off x="5475383" y="2655983"/>
              <a:ext cx="152400" cy="152400"/>
            </a:xfrm>
            <a:prstGeom prst="star5">
              <a:avLst/>
            </a:prstGeom>
            <a:solidFill>
              <a:srgbClr val="FFFF0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3810000" y="3505200"/>
              <a:ext cx="152400" cy="152400"/>
            </a:xfrm>
            <a:prstGeom prst="star5">
              <a:avLst/>
            </a:prstGeom>
            <a:solidFill>
              <a:srgbClr val="FFFF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908234" y="3451034"/>
              <a:ext cx="2644966" cy="276999"/>
            </a:xfrm>
            <a:prstGeom prst="rect">
              <a:avLst/>
            </a:prstGeom>
            <a:noFill/>
          </p:spPr>
          <p:txBody>
            <a:bodyPr wrap="square" rtlCol="0">
              <a:spAutoFit/>
            </a:bodyPr>
            <a:lstStyle/>
            <a:p>
              <a:r>
                <a:rPr lang="en-US" sz="1200" dirty="0" smtClean="0">
                  <a:latin typeface="Calibri" pitchFamily="34" charset="0"/>
                </a:rPr>
                <a:t>2010 Earthquake epicenter</a:t>
              </a:r>
              <a:endParaRPr lang="en-US" sz="1200" dirty="0">
                <a:latin typeface="Calibri" pitchFamily="34" charset="0"/>
              </a:endParaRPr>
            </a:p>
          </p:txBody>
        </p:sp>
      </p:grpSp>
    </p:spTree>
    <p:extLst>
      <p:ext uri="{BB962C8B-B14F-4D97-AF65-F5344CB8AC3E}">
        <p14:creationId xmlns:p14="http://schemas.microsoft.com/office/powerpoint/2010/main" val="1320007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0528" y="836712"/>
            <a:ext cx="2232248" cy="432048"/>
          </a:xfrm>
          <a:prstGeom prst="rect">
            <a:avLst/>
          </a:prstGeom>
        </p:spPr>
        <p:txBody>
          <a:bodyPr wrap="square" rtlCol="0">
            <a:normAutofit/>
          </a:bodyPr>
          <a:lstStyle/>
          <a:p>
            <a:pPr marL="0" marR="0" indent="0" algn="ctr" defTabSz="914400" rtl="0" eaLnBrk="1" fontAlgn="auto" latinLnBrk="0" hangingPunct="1">
              <a:lnSpc>
                <a:spcPct val="100000"/>
              </a:lnSpc>
              <a:spcBef>
                <a:spcPct val="0"/>
              </a:spcBef>
              <a:spcAft>
                <a:spcPts val="0"/>
              </a:spcAft>
              <a:buClrTx/>
              <a:buSzTx/>
              <a:buFontTx/>
              <a:buNone/>
              <a:tabLst/>
            </a:pPr>
            <a:r>
              <a:rPr lang="en-US" sz="2000" b="1" dirty="0" smtClean="0">
                <a:ln w="6350">
                  <a:noFill/>
                </a:ln>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Why Léogâne?</a:t>
            </a:r>
          </a:p>
        </p:txBody>
      </p:sp>
      <p:sp>
        <p:nvSpPr>
          <p:cNvPr id="11" name="TextBox 10"/>
          <p:cNvSpPr txBox="1"/>
          <p:nvPr/>
        </p:nvSpPr>
        <p:spPr>
          <a:xfrm>
            <a:off x="251520" y="1717576"/>
            <a:ext cx="3816424" cy="4683224"/>
          </a:xfrm>
          <a:prstGeom prst="rect">
            <a:avLst/>
          </a:prstGeom>
        </p:spPr>
        <p:txBody>
          <a:bodyPr wrap="square" rtlCol="0">
            <a:noAutofit/>
          </a:bodyPr>
          <a:lstStyle/>
          <a:p>
            <a:pPr marL="285750" marR="0" indent="-285750" defTabSz="914400" rtl="0" eaLnBrk="1" fontAlgn="auto" latinLnBrk="0" hangingPunct="1">
              <a:lnSpc>
                <a:spcPct val="100000"/>
              </a:lnSpc>
              <a:spcBef>
                <a:spcPct val="0"/>
              </a:spcBef>
              <a:spcAft>
                <a:spcPts val="0"/>
              </a:spcAft>
              <a:buClrTx/>
              <a:buSzTx/>
              <a:buFont typeface="Arial" panose="020B0604020202020204" pitchFamily="34" charset="0"/>
              <a:buChar char="•"/>
              <a:tabLst/>
            </a:pPr>
            <a:r>
              <a:rPr lang="en-US" dirty="0" smtClean="0">
                <a:ln w="6350">
                  <a:noFill/>
                </a:ln>
                <a:latin typeface="Calibri" panose="020F0502020204030204" pitchFamily="34" charset="0"/>
                <a:ea typeface="+mj-ea"/>
                <a:cs typeface="Times New Roman" pitchFamily="18" charset="0"/>
              </a:rPr>
              <a:t>Recent studies concentrated at this area</a:t>
            </a:r>
          </a:p>
          <a:p>
            <a:pPr marL="0" marR="0" indent="0" defTabSz="914400" rtl="0" eaLnBrk="1" fontAlgn="auto" latinLnBrk="0" hangingPunct="1">
              <a:lnSpc>
                <a:spcPct val="100000"/>
              </a:lnSpc>
              <a:spcBef>
                <a:spcPct val="0"/>
              </a:spcBef>
              <a:spcAft>
                <a:spcPts val="0"/>
              </a:spcAft>
              <a:buClrTx/>
              <a:buSzTx/>
              <a:buFontTx/>
              <a:buNone/>
              <a:tabLst/>
            </a:pPr>
            <a:endParaRPr lang="en-US" dirty="0" smtClean="0">
              <a:ln w="6350">
                <a:noFill/>
              </a:ln>
              <a:latin typeface="Calibri" panose="020F0502020204030204" pitchFamily="34" charset="0"/>
              <a:ea typeface="+mj-ea"/>
              <a:cs typeface="Times New Roman" pitchFamily="18" charset="0"/>
            </a:endParaRPr>
          </a:p>
          <a:p>
            <a:pPr marL="742950" lvl="1" indent="-285750">
              <a:spcBef>
                <a:spcPct val="0"/>
              </a:spcBef>
              <a:buFont typeface="Courier New" panose="02070309020205020404" pitchFamily="49" charset="0"/>
              <a:buChar char="o"/>
            </a:pPr>
            <a:r>
              <a:rPr lang="en-US" dirty="0" smtClean="0">
                <a:ln w="6350">
                  <a:noFill/>
                </a:ln>
                <a:latin typeface="Calibri" panose="020F0502020204030204" pitchFamily="34" charset="0"/>
                <a:ea typeface="+mj-ea"/>
                <a:cs typeface="Times New Roman" pitchFamily="18" charset="0"/>
              </a:rPr>
              <a:t> Interferogram and Aftershock studies</a:t>
            </a:r>
          </a:p>
          <a:p>
            <a:pPr marL="742950" lvl="1" indent="-285750">
              <a:spcBef>
                <a:spcPct val="0"/>
              </a:spcBef>
              <a:buFont typeface="Courier New" panose="02070309020205020404" pitchFamily="49" charset="0"/>
              <a:buChar char="o"/>
            </a:pPr>
            <a:r>
              <a:rPr lang="en-US" dirty="0" smtClean="0">
                <a:ln w="6350">
                  <a:noFill/>
                </a:ln>
                <a:latin typeface="Calibri" panose="020F0502020204030204" pitchFamily="34" charset="0"/>
                <a:ea typeface="+mj-ea"/>
                <a:cs typeface="Times New Roman" pitchFamily="18" charset="0"/>
              </a:rPr>
              <a:t>Uplift studies</a:t>
            </a:r>
          </a:p>
          <a:p>
            <a:pPr marL="742950" lvl="1" indent="-285750">
              <a:spcBef>
                <a:spcPct val="0"/>
              </a:spcBef>
              <a:buFont typeface="Courier New" panose="02070309020205020404" pitchFamily="49" charset="0"/>
              <a:buChar char="o"/>
            </a:pPr>
            <a:r>
              <a:rPr lang="en-US" dirty="0" smtClean="0">
                <a:ln w="6350">
                  <a:noFill/>
                </a:ln>
                <a:latin typeface="Calibri" panose="020F0502020204030204" pitchFamily="34" charset="0"/>
                <a:ea typeface="+mj-ea"/>
                <a:cs typeface="Times New Roman" pitchFamily="18" charset="0"/>
              </a:rPr>
              <a:t> Aerial and Satellite images</a:t>
            </a:r>
          </a:p>
          <a:p>
            <a:pPr marL="742950" lvl="1" indent="-285750">
              <a:spcBef>
                <a:spcPct val="0"/>
              </a:spcBef>
              <a:buFont typeface="Courier New" panose="02070309020205020404" pitchFamily="49" charset="0"/>
              <a:buChar char="o"/>
            </a:pPr>
            <a:r>
              <a:rPr lang="en-US" dirty="0" smtClean="0">
                <a:ln w="6350">
                  <a:noFill/>
                </a:ln>
                <a:latin typeface="Calibri" panose="020F0502020204030204" pitchFamily="34" charset="0"/>
                <a:cs typeface="Times New Roman" pitchFamily="18" charset="0"/>
              </a:rPr>
              <a:t>Seismicity studies</a:t>
            </a:r>
          </a:p>
          <a:p>
            <a:pPr marL="742950" lvl="1" indent="-285750">
              <a:spcBef>
                <a:spcPct val="0"/>
              </a:spcBef>
              <a:buFont typeface="Courier New" panose="02070309020205020404" pitchFamily="49" charset="0"/>
              <a:buChar char="o"/>
            </a:pPr>
            <a:endParaRPr lang="en-US" dirty="0">
              <a:ln w="6350">
                <a:noFill/>
              </a:ln>
              <a:latin typeface="Calibri" panose="020F0502020204030204" pitchFamily="34" charset="0"/>
              <a:cs typeface="Times New Roman" pitchFamily="18" charset="0"/>
            </a:endParaRPr>
          </a:p>
          <a:p>
            <a:pPr marL="342900" indent="-342900">
              <a:spcBef>
                <a:spcPct val="0"/>
              </a:spcBef>
              <a:buFont typeface="Arial" panose="020B0604020202020204" pitchFamily="34" charset="0"/>
              <a:buChar char="•"/>
            </a:pPr>
            <a:r>
              <a:rPr lang="en-US" dirty="0">
                <a:ln w="6350">
                  <a:noFill/>
                </a:ln>
                <a:latin typeface="Calibri" panose="020F0502020204030204" pitchFamily="34" charset="0"/>
                <a:cs typeface="Times New Roman" pitchFamily="18" charset="0"/>
              </a:rPr>
              <a:t>Enriquillo fault is dipping towards </a:t>
            </a:r>
            <a:r>
              <a:rPr lang="en-US" dirty="0" smtClean="0">
                <a:ln w="6350">
                  <a:noFill/>
                </a:ln>
                <a:latin typeface="Calibri" panose="020F0502020204030204" pitchFamily="34" charset="0"/>
                <a:cs typeface="Times New Roman" pitchFamily="18" charset="0"/>
              </a:rPr>
              <a:t>south</a:t>
            </a:r>
          </a:p>
          <a:p>
            <a:pPr marL="342900" indent="-342900">
              <a:spcBef>
                <a:spcPct val="0"/>
              </a:spcBef>
              <a:buFont typeface="Arial" panose="020B0604020202020204" pitchFamily="34" charset="0"/>
              <a:buChar char="•"/>
            </a:pPr>
            <a:endParaRPr lang="en-US" dirty="0">
              <a:ln w="6350">
                <a:noFill/>
              </a:ln>
              <a:latin typeface="Calibri" panose="020F0502020204030204" pitchFamily="34" charset="0"/>
              <a:cs typeface="Times New Roman" pitchFamily="18" charset="0"/>
            </a:endParaRPr>
          </a:p>
          <a:p>
            <a:pPr marL="342900" indent="-342900">
              <a:spcBef>
                <a:spcPct val="0"/>
              </a:spcBef>
              <a:buFont typeface="Arial" panose="020B0604020202020204" pitchFamily="34" charset="0"/>
              <a:buChar char="•"/>
            </a:pPr>
            <a:r>
              <a:rPr lang="en-US" dirty="0" smtClean="0">
                <a:ln w="6350">
                  <a:noFill/>
                </a:ln>
                <a:latin typeface="Calibri" panose="020F0502020204030204" pitchFamily="34" charset="0"/>
                <a:cs typeface="Times New Roman" pitchFamily="18" charset="0"/>
              </a:rPr>
              <a:t>Léogâne fault </a:t>
            </a:r>
            <a:r>
              <a:rPr lang="en-US" dirty="0">
                <a:ln w="6350">
                  <a:noFill/>
                </a:ln>
                <a:latin typeface="Calibri" panose="020F0502020204030204" pitchFamily="34" charset="0"/>
                <a:cs typeface="Times New Roman" pitchFamily="18" charset="0"/>
              </a:rPr>
              <a:t>is dipping towards North</a:t>
            </a:r>
          </a:p>
          <a:p>
            <a:pPr marL="742950" lvl="1" indent="-285750">
              <a:spcBef>
                <a:spcPct val="0"/>
              </a:spcBef>
              <a:buFont typeface="Courier New" panose="02070309020205020404" pitchFamily="49" charset="0"/>
              <a:buChar char="o"/>
            </a:pPr>
            <a:endParaRPr lang="en-US" dirty="0" smtClean="0">
              <a:ln w="6350">
                <a:noFill/>
              </a:ln>
              <a:latin typeface="Calibri" panose="020F0502020204030204" pitchFamily="34" charset="0"/>
              <a:cs typeface="Times New Roman" pitchFamily="18" charset="0"/>
            </a:endParaRPr>
          </a:p>
          <a:p>
            <a:pPr marL="742950" lvl="1" indent="-285750">
              <a:spcBef>
                <a:spcPct val="0"/>
              </a:spcBef>
              <a:buFont typeface="Courier New" panose="02070309020205020404" pitchFamily="49" charset="0"/>
              <a:buChar char="o"/>
            </a:pPr>
            <a:endParaRPr lang="en-US" dirty="0" smtClean="0">
              <a:ln w="6350">
                <a:noFill/>
              </a:ln>
              <a:latin typeface="Calibri" panose="020F0502020204030204" pitchFamily="34" charset="0"/>
              <a:ea typeface="+mj-ea"/>
              <a:cs typeface="Times New Roman" pitchFamily="18" charset="0"/>
            </a:endParaRPr>
          </a:p>
          <a:p>
            <a:pPr marL="742950" lvl="1" indent="-285750">
              <a:spcBef>
                <a:spcPct val="0"/>
              </a:spcBef>
            </a:pPr>
            <a:endParaRPr lang="en-US" dirty="0" smtClean="0">
              <a:ln w="6350">
                <a:noFill/>
              </a:ln>
              <a:latin typeface="Calibri" panose="020F0502020204030204" pitchFamily="34" charset="0"/>
              <a:ea typeface="+mj-ea"/>
              <a:cs typeface="Times New Roman" pitchFamily="18" charset="0"/>
            </a:endParaRPr>
          </a:p>
          <a:p>
            <a:pPr marL="0" marR="0" indent="0" defTabSz="914400" rtl="0" eaLnBrk="1" fontAlgn="auto" latinLnBrk="0" hangingPunct="1">
              <a:lnSpc>
                <a:spcPct val="100000"/>
              </a:lnSpc>
              <a:spcBef>
                <a:spcPct val="0"/>
              </a:spcBef>
              <a:spcAft>
                <a:spcPts val="0"/>
              </a:spcAft>
              <a:buClrTx/>
              <a:buSzTx/>
              <a:buFontTx/>
              <a:buNone/>
              <a:tabLst/>
            </a:pPr>
            <a:endParaRPr lang="en-US" dirty="0" smtClean="0">
              <a:ln w="6350">
                <a:noFill/>
              </a:ln>
              <a:latin typeface="Calibri" panose="020F0502020204030204" pitchFamily="34" charset="0"/>
              <a:ea typeface="+mj-ea"/>
              <a:cs typeface="Times New Roman" pitchFamily="18" charset="0"/>
            </a:endParaRPr>
          </a:p>
          <a:p>
            <a:pPr marL="0" marR="0" indent="0" defTabSz="914400" rtl="0" eaLnBrk="1" fontAlgn="auto" latinLnBrk="0" hangingPunct="1">
              <a:lnSpc>
                <a:spcPct val="100000"/>
              </a:lnSpc>
              <a:spcBef>
                <a:spcPct val="0"/>
              </a:spcBef>
              <a:spcAft>
                <a:spcPts val="0"/>
              </a:spcAft>
              <a:buClrTx/>
              <a:buSzTx/>
              <a:buFontTx/>
              <a:buNone/>
              <a:tabLst/>
            </a:pPr>
            <a:endParaRPr lang="en-US" dirty="0" smtClean="0">
              <a:ln w="6350">
                <a:noFill/>
              </a:ln>
              <a:latin typeface="Calibri" panose="020F0502020204030204" pitchFamily="34" charset="0"/>
              <a:ea typeface="+mj-ea"/>
              <a:cs typeface="Times New Roman" pitchFamily="18" charset="0"/>
            </a:endParaRPr>
          </a:p>
          <a:p>
            <a:pPr marL="0" marR="0" indent="0" defTabSz="914400" rtl="0" eaLnBrk="1" fontAlgn="auto" latinLnBrk="0" hangingPunct="1">
              <a:lnSpc>
                <a:spcPct val="100000"/>
              </a:lnSpc>
              <a:spcBef>
                <a:spcPct val="0"/>
              </a:spcBef>
              <a:spcAft>
                <a:spcPts val="0"/>
              </a:spcAft>
              <a:buClrTx/>
              <a:buSzTx/>
              <a:buFontTx/>
              <a:buNone/>
              <a:tabLst/>
            </a:pPr>
            <a:endParaRPr lang="en-US" dirty="0" smtClean="0">
              <a:ln w="6350">
                <a:noFill/>
              </a:ln>
              <a:latin typeface="Calibri" panose="020F0502020204030204" pitchFamily="34" charset="0"/>
              <a:ea typeface="+mj-ea"/>
              <a:cs typeface="Times New Roman" pitchFamily="18" charset="0"/>
            </a:endParaRPr>
          </a:p>
        </p:txBody>
      </p:sp>
      <p:sp>
        <p:nvSpPr>
          <p:cNvPr id="14"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Survey Locations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grpSp>
        <p:nvGrpSpPr>
          <p:cNvPr id="2" name="Group 1"/>
          <p:cNvGrpSpPr/>
          <p:nvPr/>
        </p:nvGrpSpPr>
        <p:grpSpPr>
          <a:xfrm>
            <a:off x="3962400" y="3048000"/>
            <a:ext cx="8166196" cy="3600400"/>
            <a:chOff x="4254676" y="476672"/>
            <a:chExt cx="7950172" cy="3483537"/>
          </a:xfrm>
        </p:grpSpPr>
        <p:pic>
          <p:nvPicPr>
            <p:cNvPr id="4096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4254676" y="476672"/>
              <a:ext cx="4349772" cy="3346129"/>
            </a:xfrm>
            <a:prstGeom prst="rect">
              <a:avLst/>
            </a:prstGeom>
            <a:noFill/>
            <a:ln w="9525">
              <a:noFill/>
              <a:miter lim="800000"/>
              <a:headEnd/>
              <a:tailEnd/>
            </a:ln>
          </p:spPr>
        </p:pic>
        <p:sp>
          <p:nvSpPr>
            <p:cNvPr id="16" name="Rectangle 15"/>
            <p:cNvSpPr/>
            <p:nvPr/>
          </p:nvSpPr>
          <p:spPr>
            <a:xfrm>
              <a:off x="7632848" y="3744765"/>
              <a:ext cx="4572000" cy="215444"/>
            </a:xfrm>
            <a:prstGeom prst="rect">
              <a:avLst/>
            </a:prstGeom>
          </p:spPr>
          <p:txBody>
            <a:bodyPr>
              <a:spAutoFit/>
            </a:bodyPr>
            <a:lstStyle/>
            <a:p>
              <a:r>
                <a:rPr lang="en-US" sz="800" i="1" dirty="0" smtClean="0">
                  <a:solidFill>
                    <a:schemeClr val="accent1"/>
                  </a:solidFill>
                  <a:latin typeface="Times New Roman" panose="02020603050405020304" pitchFamily="18" charset="0"/>
                  <a:cs typeface="Times New Roman" panose="02020603050405020304" pitchFamily="18" charset="0"/>
                </a:rPr>
                <a:t>Calais et al, 2010</a:t>
              </a:r>
              <a:endParaRPr lang="en-US" sz="800" i="1" dirty="0">
                <a:solidFill>
                  <a:schemeClr val="accent1"/>
                </a:solidFill>
              </a:endParaRPr>
            </a:p>
          </p:txBody>
        </p:sp>
      </p:grpSp>
      <p:sp>
        <p:nvSpPr>
          <p:cNvPr id="5" name="Slide Number Placeholder 4"/>
          <p:cNvSpPr>
            <a:spLocks noGrp="1"/>
          </p:cNvSpPr>
          <p:nvPr>
            <p:ph type="sldNum" sz="quarter" idx="12"/>
          </p:nvPr>
        </p:nvSpPr>
        <p:spPr/>
        <p:txBody>
          <a:bodyPr/>
          <a:lstStyle/>
          <a:p>
            <a:fld id="{CA6910BD-DF1A-4A0D-8C09-6E2DD3141F2C}" type="slidenum">
              <a:rPr lang="tr-TR" smtClean="0">
                <a:latin typeface="Times New Roman" pitchFamily="18" charset="0"/>
                <a:cs typeface="Times New Roman" pitchFamily="18" charset="0"/>
              </a:rPr>
              <a:pPr/>
              <a:t>5</a:t>
            </a:fld>
            <a:endParaRPr lang="tr-TR">
              <a:latin typeface="Times New Roman" pitchFamily="18" charset="0"/>
              <a:cs typeface="Times New Roman" pitchFamily="18" charset="0"/>
            </a:endParaRPr>
          </a:p>
        </p:txBody>
      </p:sp>
      <p:grpSp>
        <p:nvGrpSpPr>
          <p:cNvPr id="6" name="Group 5"/>
          <p:cNvGrpSpPr/>
          <p:nvPr/>
        </p:nvGrpSpPr>
        <p:grpSpPr>
          <a:xfrm>
            <a:off x="5174692" y="763270"/>
            <a:ext cx="3429812" cy="2263073"/>
            <a:chOff x="4254676" y="640811"/>
            <a:chExt cx="4614819" cy="3401592"/>
          </a:xfrm>
        </p:grpSpPr>
        <p:pic>
          <p:nvPicPr>
            <p:cNvPr id="1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54676" y="640811"/>
              <a:ext cx="4614819" cy="3338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343729" y="3803843"/>
              <a:ext cx="1055161" cy="238560"/>
            </a:xfrm>
            <a:prstGeom prst="rect">
              <a:avLst/>
            </a:prstGeom>
          </p:spPr>
          <p:txBody>
            <a:bodyPr wrap="none">
              <a:spAutoFit/>
            </a:bodyPr>
            <a:lstStyle/>
            <a:p>
              <a:pPr algn="ctr">
                <a:spcBef>
                  <a:spcPct val="0"/>
                </a:spcBef>
              </a:pPr>
              <a:r>
                <a:rPr lang="en-US" sz="900" i="1" dirty="0">
                  <a:ln w="6350">
                    <a:noFill/>
                  </a:ln>
                  <a:solidFill>
                    <a:schemeClr val="accent1"/>
                  </a:solidFill>
                  <a:latin typeface="Times New Roman" panose="02020603050405020304" pitchFamily="18" charset="0"/>
                  <a:cs typeface="Times New Roman" panose="02020603050405020304" pitchFamily="18" charset="0"/>
                </a:rPr>
                <a:t>Hayes et al, 2010</a:t>
              </a:r>
            </a:p>
          </p:txBody>
        </p:sp>
      </p:grpSp>
      <p:cxnSp>
        <p:nvCxnSpPr>
          <p:cNvPr id="27" name="Straight Connector 26"/>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28" name="TextBox 27"/>
          <p:cNvSpPr txBox="1"/>
          <p:nvPr/>
        </p:nvSpPr>
        <p:spPr>
          <a:xfrm>
            <a:off x="312781" y="4114800"/>
            <a:ext cx="4106819" cy="2057400"/>
          </a:xfrm>
          <a:prstGeom prst="rect">
            <a:avLst/>
          </a:prstGeom>
        </p:spPr>
        <p:txBody>
          <a:bodyPr wrap="square" rtlCol="0">
            <a:noAutofit/>
          </a:bodyPr>
          <a:lstStyle/>
          <a:p>
            <a:pPr marL="342900" marR="0" indent="-342900" defTabSz="914400" rtl="0" eaLnBrk="1" fontAlgn="auto" latinLnBrk="0" hangingPunct="1">
              <a:lnSpc>
                <a:spcPct val="100000"/>
              </a:lnSpc>
              <a:spcBef>
                <a:spcPct val="0"/>
              </a:spcBef>
              <a:spcAft>
                <a:spcPts val="0"/>
              </a:spcAft>
              <a:buClrTx/>
              <a:buSzTx/>
              <a:buFont typeface="Arial" panose="020B0604020202020204" pitchFamily="34" charset="0"/>
              <a:buChar char="•"/>
              <a:tabLst/>
            </a:pPr>
            <a:endParaRPr lang="en-US" dirty="0" smtClean="0">
              <a:ln w="6350">
                <a:noFill/>
              </a:ln>
              <a:latin typeface="Calibri" panose="020F0502020204030204" pitchFamily="34" charset="0"/>
              <a:ea typeface="+mj-ea"/>
              <a:cs typeface="Times New Roman" panose="02020603050405020304" pitchFamily="18" charset="0"/>
            </a:endParaRPr>
          </a:p>
        </p:txBody>
      </p:sp>
    </p:spTree>
    <p:extLst>
      <p:ext uri="{BB962C8B-B14F-4D97-AF65-F5344CB8AC3E}">
        <p14:creationId xmlns:p14="http://schemas.microsoft.com/office/powerpoint/2010/main" val="202692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6</a:t>
            </a:fld>
            <a:endParaRPr lang="en-US"/>
          </a:p>
        </p:txBody>
      </p:sp>
      <p:pic>
        <p:nvPicPr>
          <p:cNvPr id="6" name="Picture 5"/>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Lst>
          </a:blip>
          <a:srcRect/>
          <a:stretch>
            <a:fillRect/>
          </a:stretch>
        </p:blipFill>
        <p:spPr bwMode="auto">
          <a:xfrm>
            <a:off x="374904" y="838200"/>
            <a:ext cx="4311650" cy="2969057"/>
          </a:xfrm>
          <a:prstGeom prst="rect">
            <a:avLst/>
          </a:prstGeom>
          <a:noFill/>
          <a:ln w="9525">
            <a:noFill/>
            <a:miter lim="800000"/>
            <a:headEnd/>
            <a:tailEnd/>
          </a:ln>
        </p:spPr>
      </p:pic>
      <p:cxnSp>
        <p:nvCxnSpPr>
          <p:cNvPr id="7" name="Straight Connector 6"/>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9"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Laboratory Measurements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11" name="Rectangle 10"/>
          <p:cNvSpPr/>
          <p:nvPr/>
        </p:nvSpPr>
        <p:spPr>
          <a:xfrm>
            <a:off x="4876800" y="762000"/>
            <a:ext cx="3810000" cy="3416320"/>
          </a:xfrm>
          <a:prstGeom prst="rect">
            <a:avLst/>
          </a:prstGeom>
        </p:spPr>
        <p:txBody>
          <a:bodyPr wrap="square">
            <a:spAutoFit/>
          </a:bodyPr>
          <a:lstStyle/>
          <a:p>
            <a:pPr marL="285750" indent="-285750">
              <a:buFont typeface="Arial" panose="020B0604020202020204" pitchFamily="34" charset="0"/>
              <a:buChar char="•"/>
            </a:pPr>
            <a:r>
              <a:rPr lang="en-US" dirty="0" smtClean="0">
                <a:latin typeface="Calibri" panose="020F0502020204030204" pitchFamily="34" charset="0"/>
              </a:rPr>
              <a:t>No outcrop in the area, only fan sediments</a:t>
            </a: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Sample </a:t>
            </a:r>
            <a:r>
              <a:rPr lang="en-US" b="1" dirty="0" smtClean="0">
                <a:latin typeface="Calibri" panose="020F0502020204030204" pitchFamily="34" charset="0"/>
              </a:rPr>
              <a:t>A</a:t>
            </a:r>
            <a:r>
              <a:rPr lang="en-US" dirty="0" smtClean="0">
                <a:latin typeface="Calibri" panose="020F0502020204030204" pitchFamily="34" charset="0"/>
              </a:rPr>
              <a:t> and </a:t>
            </a:r>
            <a:r>
              <a:rPr lang="en-US" b="1" dirty="0" smtClean="0">
                <a:latin typeface="Calibri" panose="020F0502020204030204" pitchFamily="34" charset="0"/>
              </a:rPr>
              <a:t>C</a:t>
            </a:r>
            <a:r>
              <a:rPr lang="en-US" dirty="0" smtClean="0">
                <a:latin typeface="Calibri" panose="020F0502020204030204" pitchFamily="34" charset="0"/>
              </a:rPr>
              <a:t>  collected 20km away</a:t>
            </a: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Sample </a:t>
            </a:r>
            <a:r>
              <a:rPr lang="en-US" b="1" dirty="0" smtClean="0">
                <a:latin typeface="Calibri" panose="020F0502020204030204" pitchFamily="34" charset="0"/>
              </a:rPr>
              <a:t>B</a:t>
            </a:r>
            <a:r>
              <a:rPr lang="en-US" dirty="0" smtClean="0">
                <a:latin typeface="Calibri" panose="020F0502020204030204" pitchFamily="34" charset="0"/>
              </a:rPr>
              <a:t> is collected 5km away</a:t>
            </a: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Survey location; Just south of EPGFZ</a:t>
            </a:r>
          </a:p>
          <a:p>
            <a:pPr marL="285750" indent="-285750">
              <a:buFont typeface="Arial" panose="020B0604020202020204" pitchFamily="34" charset="0"/>
              <a:buChar char="•"/>
            </a:pPr>
            <a:endParaRPr lang="en-US" dirty="0" smtClean="0">
              <a:latin typeface="Calibri" panose="020F0502020204030204" pitchFamily="34" charset="0"/>
            </a:endParaRPr>
          </a:p>
          <a:p>
            <a:pPr marL="285750" indent="-285750">
              <a:buFont typeface="Arial" panose="020B0604020202020204" pitchFamily="34" charset="0"/>
              <a:buChar char="•"/>
            </a:pPr>
            <a:endParaRPr lang="en-US" dirty="0" smtClean="0">
              <a:latin typeface="Calibri" panose="020F0502020204030204" pitchFamily="34"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609600" y="4419600"/>
            <a:ext cx="7853401" cy="1828799"/>
          </a:xfrm>
          <a:prstGeom prst="rect">
            <a:avLst/>
          </a:prstGeom>
          <a:noFill/>
          <a:ln w="9525">
            <a:noFill/>
            <a:miter lim="800000"/>
            <a:headEnd/>
            <a:tailEnd/>
          </a:ln>
        </p:spPr>
      </p:pic>
      <p:sp>
        <p:nvSpPr>
          <p:cNvPr id="92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22" name="Group 21"/>
          <p:cNvGrpSpPr/>
          <p:nvPr/>
        </p:nvGrpSpPr>
        <p:grpSpPr>
          <a:xfrm>
            <a:off x="4800600" y="762000"/>
            <a:ext cx="4572000" cy="2917686"/>
            <a:chOff x="4800600" y="762000"/>
            <a:chExt cx="4572000" cy="2917686"/>
          </a:xfrm>
        </p:grpSpPr>
        <p:grpSp>
          <p:nvGrpSpPr>
            <p:cNvPr id="15" name="Group 14"/>
            <p:cNvGrpSpPr/>
            <p:nvPr/>
          </p:nvGrpSpPr>
          <p:grpSpPr>
            <a:xfrm>
              <a:off x="4800600" y="1143000"/>
              <a:ext cx="4572000" cy="1107996"/>
              <a:chOff x="5105400" y="3124200"/>
              <a:chExt cx="4572000" cy="1107996"/>
            </a:xfrm>
          </p:grpSpPr>
          <p:sp>
            <p:nvSpPr>
              <p:cNvPr id="13" name="Rectangle 12"/>
              <p:cNvSpPr/>
              <p:nvPr/>
            </p:nvSpPr>
            <p:spPr>
              <a:xfrm>
                <a:off x="5105400" y="3124200"/>
                <a:ext cx="4572000" cy="1107996"/>
              </a:xfrm>
              <a:prstGeom prst="rect">
                <a:avLst/>
              </a:prstGeom>
            </p:spPr>
            <p:txBody>
              <a:bodyPr>
                <a:spAutoFit/>
              </a:bodyPr>
              <a:lstStyle/>
              <a:p>
                <a:r>
                  <a:rPr lang="en-US" dirty="0" smtClean="0">
                    <a:latin typeface="Calibri" pitchFamily="34" charset="0"/>
                  </a:rPr>
                  <a:t>ρ=    V</a:t>
                </a:r>
                <a:r>
                  <a:rPr lang="en-US" baseline="-25000" dirty="0" smtClean="0">
                    <a:latin typeface="Calibri" pitchFamily="34" charset="0"/>
                  </a:rPr>
                  <a:t>p</a:t>
                </a:r>
                <a:r>
                  <a:rPr lang="en-US" baseline="30000" dirty="0" smtClean="0">
                    <a:latin typeface="Calibri" pitchFamily="34" charset="0"/>
                  </a:rPr>
                  <a:t>0.25</a:t>
                </a:r>
              </a:p>
              <a:p>
                <a:endParaRPr lang="en-US" baseline="30000" dirty="0" smtClean="0">
                  <a:latin typeface="Calibri" pitchFamily="34" charset="0"/>
                </a:endParaRPr>
              </a:p>
              <a:p>
                <a:r>
                  <a:rPr lang="en-US" dirty="0" smtClean="0">
                    <a:latin typeface="Calibri" pitchFamily="34" charset="0"/>
                  </a:rPr>
                  <a:t>   = 0.31, V</a:t>
                </a:r>
                <a:r>
                  <a:rPr lang="en-US" baseline="-25000" dirty="0" smtClean="0">
                    <a:latin typeface="Calibri" pitchFamily="34" charset="0"/>
                  </a:rPr>
                  <a:t>p</a:t>
                </a:r>
                <a:r>
                  <a:rPr lang="en-US" dirty="0" smtClean="0">
                    <a:latin typeface="Calibri" pitchFamily="34" charset="0"/>
                  </a:rPr>
                  <a:t>= 2250 m</a:t>
                </a:r>
              </a:p>
              <a:p>
                <a:endParaRPr lang="en-US" b="1" dirty="0" smtClean="0">
                  <a:latin typeface="Calibri" pitchFamily="34" charset="0"/>
                </a:endParaRPr>
              </a:p>
            </p:txBody>
          </p:sp>
          <p:pic>
            <p:nvPicPr>
              <p:cNvPr id="9219"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486400" y="3200400"/>
                <a:ext cx="109728" cy="228600"/>
              </a:xfrm>
              <a:prstGeom prst="rect">
                <a:avLst/>
              </a:prstGeom>
              <a:noFill/>
            </p:spPr>
          </p:pic>
          <p:pic>
            <p:nvPicPr>
              <p:cNvPr id="14" name="Picture 3"/>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203634" y="3602515"/>
                <a:ext cx="109728" cy="228600"/>
              </a:xfrm>
              <a:prstGeom prst="rect">
                <a:avLst/>
              </a:prstGeom>
              <a:noFill/>
            </p:spPr>
          </p:pic>
        </p:grpSp>
        <p:sp>
          <p:nvSpPr>
            <p:cNvPr id="17" name="Right Brace 16"/>
            <p:cNvSpPr/>
            <p:nvPr/>
          </p:nvSpPr>
          <p:spPr>
            <a:xfrm>
              <a:off x="6781800" y="1066800"/>
              <a:ext cx="381000" cy="838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p:cNvSpPr/>
            <p:nvPr/>
          </p:nvSpPr>
          <p:spPr>
            <a:xfrm>
              <a:off x="7086169" y="1295400"/>
              <a:ext cx="2079800" cy="338554"/>
            </a:xfrm>
            <a:prstGeom prst="rect">
              <a:avLst/>
            </a:prstGeom>
          </p:spPr>
          <p:txBody>
            <a:bodyPr wrap="none">
              <a:spAutoFit/>
            </a:bodyPr>
            <a:lstStyle/>
            <a:p>
              <a:r>
                <a:rPr lang="en-US" sz="1600" dirty="0" smtClean="0">
                  <a:latin typeface="Calibri" pitchFamily="34" charset="0"/>
                </a:rPr>
                <a:t>Gardner’s relationship </a:t>
              </a:r>
              <a:endParaRPr lang="en-US" sz="1600" dirty="0">
                <a:latin typeface="Calibri" pitchFamily="34" charset="0"/>
              </a:endParaRPr>
            </a:p>
          </p:txBody>
        </p:sp>
        <p:sp>
          <p:nvSpPr>
            <p:cNvPr id="19" name="Down Arrow 18"/>
            <p:cNvSpPr/>
            <p:nvPr/>
          </p:nvSpPr>
          <p:spPr>
            <a:xfrm>
              <a:off x="7543800" y="1752600"/>
              <a:ext cx="4572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477000" y="2971800"/>
              <a:ext cx="2286000" cy="707886"/>
            </a:xfrm>
            <a:prstGeom prst="rect">
              <a:avLst/>
            </a:prstGeom>
          </p:spPr>
          <p:txBody>
            <a:bodyPr wrap="square">
              <a:spAutoFit/>
            </a:bodyPr>
            <a:lstStyle/>
            <a:p>
              <a:r>
                <a:rPr lang="en-US" sz="2000" dirty="0" smtClean="0">
                  <a:latin typeface="Calibri" pitchFamily="34" charset="0"/>
                </a:rPr>
                <a:t> ρ </a:t>
              </a:r>
              <a:r>
                <a:rPr lang="en-US" sz="2000" baseline="-25000" dirty="0" smtClean="0">
                  <a:latin typeface="Calibri" pitchFamily="34" charset="0"/>
                </a:rPr>
                <a:t>estimated = </a:t>
              </a:r>
              <a:r>
                <a:rPr lang="en-US" sz="2000" dirty="0" smtClean="0">
                  <a:latin typeface="Calibri" pitchFamily="34" charset="0"/>
                </a:rPr>
                <a:t>2.13</a:t>
              </a:r>
              <a:r>
                <a:rPr lang="en-US" sz="2000" baseline="-25000" dirty="0" smtClean="0">
                  <a:latin typeface="Calibri" pitchFamily="34" charset="0"/>
                </a:rPr>
                <a:t> </a:t>
              </a:r>
              <a:r>
                <a:rPr lang="en-US" dirty="0" smtClean="0">
                  <a:latin typeface="Calibri" pitchFamily="34" charset="0"/>
                </a:rPr>
                <a:t>g/cc</a:t>
              </a:r>
              <a:r>
                <a:rPr lang="en-US" sz="2000" dirty="0" smtClean="0">
                  <a:latin typeface="Calibri" pitchFamily="34" charset="0"/>
                </a:rPr>
                <a:t> </a:t>
              </a:r>
            </a:p>
            <a:p>
              <a:r>
                <a:rPr lang="en-US" sz="2000" dirty="0" smtClean="0">
                  <a:latin typeface="Calibri" pitchFamily="34" charset="0"/>
                </a:rPr>
                <a:t> ρ </a:t>
              </a:r>
              <a:r>
                <a:rPr lang="en-US" sz="2000" baseline="-25000" dirty="0" smtClean="0">
                  <a:latin typeface="Calibri" pitchFamily="34" charset="0"/>
                </a:rPr>
                <a:t>measured=  </a:t>
              </a:r>
              <a:r>
                <a:rPr lang="en-US" sz="2000" dirty="0" smtClean="0">
                  <a:latin typeface="Calibri" pitchFamily="34" charset="0"/>
                </a:rPr>
                <a:t>2.01 </a:t>
              </a:r>
              <a:r>
                <a:rPr lang="en-US" dirty="0" smtClean="0">
                  <a:latin typeface="Calibri" pitchFamily="34" charset="0"/>
                </a:rPr>
                <a:t>g/cc</a:t>
              </a:r>
              <a:endParaRPr lang="en-US" sz="2000" baseline="-25000" dirty="0"/>
            </a:p>
          </p:txBody>
        </p:sp>
        <p:sp>
          <p:nvSpPr>
            <p:cNvPr id="21" name="TextBox 20"/>
            <p:cNvSpPr txBox="1"/>
            <p:nvPr/>
          </p:nvSpPr>
          <p:spPr>
            <a:xfrm>
              <a:off x="4800600" y="762000"/>
              <a:ext cx="2057400" cy="369332"/>
            </a:xfrm>
            <a:prstGeom prst="rect">
              <a:avLst/>
            </a:prstGeom>
            <a:noFill/>
          </p:spPr>
          <p:txBody>
            <a:bodyPr wrap="square" rtlCol="0">
              <a:spAutoFit/>
            </a:bodyPr>
            <a:lstStyle/>
            <a:p>
              <a:r>
                <a:rPr lang="en-US" u="sng" dirty="0" smtClean="0">
                  <a:latin typeface="Calibri" pitchFamily="34" charset="0"/>
                </a:rPr>
                <a:t>Sample </a:t>
              </a:r>
              <a:r>
                <a:rPr lang="en-US" b="1" u="sng" dirty="0" smtClean="0">
                  <a:latin typeface="Calibri" pitchFamily="34" charset="0"/>
                </a:rPr>
                <a:t>B</a:t>
              </a:r>
              <a:endParaRPr lang="en-US" b="1" u="sng" dirty="0">
                <a:latin typeface="Calibri" pitchFamily="34" charset="0"/>
              </a:endParaRPr>
            </a:p>
          </p:txBody>
        </p:sp>
      </p:grpSp>
    </p:spTree>
    <p:extLst>
      <p:ext uri="{BB962C8B-B14F-4D97-AF65-F5344CB8AC3E}">
        <p14:creationId xmlns:p14="http://schemas.microsoft.com/office/powerpoint/2010/main" val="396104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B670C09-E976-425A-BF6F-F369DB8E0AC9}" type="slidenum">
              <a:rPr lang="en-US" smtClean="0"/>
              <a:pPr/>
              <a:t>7</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6"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Léogâne Surveys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pic>
        <p:nvPicPr>
          <p:cNvPr id="8" name="Picture 11" descr="C:\Users\ekocel\Downloads\photo.JPG"/>
          <p:cNvPicPr>
            <a:picLocks noChangeAspect="1" noChangeArrowheads="1"/>
          </p:cNvPicPr>
          <p:nvPr/>
        </p:nvPicPr>
        <p:blipFill>
          <a:blip r:embed="rId2" cstate="print"/>
          <a:srcRect/>
          <a:stretch>
            <a:fillRect/>
          </a:stretch>
        </p:blipFill>
        <p:spPr bwMode="auto">
          <a:xfrm>
            <a:off x="609600" y="4343400"/>
            <a:ext cx="2659601" cy="1992715"/>
          </a:xfrm>
          <a:prstGeom prst="rect">
            <a:avLst/>
          </a:prstGeom>
          <a:noFill/>
        </p:spPr>
      </p:pic>
      <p:pic>
        <p:nvPicPr>
          <p:cNvPr id="9" name="Picture 2" descr="C:\Users\ekocel\Downloads\830235_522389757806429_682907123_o.jpg"/>
          <p:cNvPicPr>
            <a:picLocks noChangeAspect="1" noChangeArrowheads="1"/>
          </p:cNvPicPr>
          <p:nvPr/>
        </p:nvPicPr>
        <p:blipFill>
          <a:blip r:embed="rId3" cstate="print"/>
          <a:srcRect/>
          <a:stretch>
            <a:fillRect/>
          </a:stretch>
        </p:blipFill>
        <p:spPr bwMode="auto">
          <a:xfrm>
            <a:off x="3657600" y="4089290"/>
            <a:ext cx="1752600" cy="2339338"/>
          </a:xfrm>
          <a:prstGeom prst="rect">
            <a:avLst/>
          </a:prstGeom>
          <a:noFill/>
        </p:spPr>
      </p:pic>
      <p:pic>
        <p:nvPicPr>
          <p:cNvPr id="2050" name="Picture 2" descr="C:\Users\ekocel\Downloads\557572_10151223071717391_2140457038_n.jpg"/>
          <p:cNvPicPr>
            <a:picLocks noChangeAspect="1" noChangeArrowheads="1"/>
          </p:cNvPicPr>
          <p:nvPr/>
        </p:nvPicPr>
        <p:blipFill>
          <a:blip r:embed="rId4" cstate="print"/>
          <a:srcRect/>
          <a:stretch>
            <a:fillRect/>
          </a:stretch>
        </p:blipFill>
        <p:spPr bwMode="auto">
          <a:xfrm>
            <a:off x="5638800" y="4343400"/>
            <a:ext cx="3287449" cy="2092324"/>
          </a:xfrm>
          <a:prstGeom prst="rect">
            <a:avLst/>
          </a:prstGeom>
          <a:noFill/>
        </p:spPr>
      </p:pic>
      <p:sp>
        <p:nvSpPr>
          <p:cNvPr id="12" name="TextBox 11"/>
          <p:cNvSpPr txBox="1"/>
          <p:nvPr/>
        </p:nvSpPr>
        <p:spPr>
          <a:xfrm>
            <a:off x="5257800" y="990600"/>
            <a:ext cx="3886200" cy="2308324"/>
          </a:xfrm>
          <a:prstGeom prst="rect">
            <a:avLst/>
          </a:prstGeom>
          <a:noFill/>
        </p:spPr>
        <p:txBody>
          <a:bodyPr wrap="square" rtlCol="0">
            <a:spAutoFit/>
          </a:bodyPr>
          <a:lstStyle/>
          <a:p>
            <a:endParaRPr lang="en-US" dirty="0" smtClean="0">
              <a:latin typeface="Calibri" pitchFamily="34" charset="0"/>
            </a:endParaRPr>
          </a:p>
          <a:p>
            <a:r>
              <a:rPr lang="en-US" b="1" dirty="0" smtClean="0">
                <a:latin typeface="Calibri" pitchFamily="34" charset="0"/>
              </a:rPr>
              <a:t>Sources:</a:t>
            </a:r>
          </a:p>
          <a:p>
            <a:endParaRPr lang="en-US" b="1" dirty="0" smtClean="0">
              <a:latin typeface="Calibri" pitchFamily="34" charset="0"/>
            </a:endParaRPr>
          </a:p>
          <a:p>
            <a:pPr>
              <a:buFont typeface="Wingdings" pitchFamily="2" charset="2"/>
              <a:buChar char="ü"/>
            </a:pPr>
            <a:r>
              <a:rPr lang="en-US" dirty="0" smtClean="0">
                <a:latin typeface="Calibri" pitchFamily="34" charset="0"/>
              </a:rPr>
              <a:t>2012- Hammer Source 4.5 kg</a:t>
            </a:r>
          </a:p>
          <a:p>
            <a:pPr>
              <a:buFont typeface="Wingdings" pitchFamily="2" charset="2"/>
              <a:buChar char="ü"/>
            </a:pPr>
            <a:endParaRPr lang="en-US" dirty="0" smtClean="0">
              <a:latin typeface="Calibri" pitchFamily="34" charset="0"/>
            </a:endParaRPr>
          </a:p>
          <a:p>
            <a:pPr>
              <a:buFont typeface="Wingdings" pitchFamily="2" charset="2"/>
              <a:buChar char="ü"/>
            </a:pPr>
            <a:r>
              <a:rPr lang="en-US" dirty="0" smtClean="0">
                <a:latin typeface="Calibri" pitchFamily="34" charset="0"/>
              </a:rPr>
              <a:t>2013-Accelerated Weight Drop 45 kg</a:t>
            </a:r>
          </a:p>
          <a:p>
            <a:endParaRPr lang="en-US" dirty="0" smtClean="0">
              <a:latin typeface="Calibri" pitchFamily="34" charset="0"/>
            </a:endParaRPr>
          </a:p>
          <a:p>
            <a:pPr>
              <a:buFont typeface="Wingdings" pitchFamily="2" charset="2"/>
              <a:buChar char="Ø"/>
            </a:pPr>
            <a:r>
              <a:rPr lang="en-US" dirty="0" smtClean="0">
                <a:solidFill>
                  <a:schemeClr val="bg1">
                    <a:lumMod val="50000"/>
                  </a:schemeClr>
                </a:solidFill>
                <a:latin typeface="Calibri" pitchFamily="34" charset="0"/>
              </a:rPr>
              <a:t>2014- </a:t>
            </a:r>
            <a:r>
              <a:rPr lang="en-US" dirty="0" err="1" smtClean="0">
                <a:solidFill>
                  <a:schemeClr val="bg1">
                    <a:lumMod val="50000"/>
                  </a:schemeClr>
                </a:solidFill>
                <a:latin typeface="Calibri" pitchFamily="34" charset="0"/>
              </a:rPr>
              <a:t>Vibroseis</a:t>
            </a:r>
            <a:endParaRPr lang="en-US" dirty="0">
              <a:solidFill>
                <a:schemeClr val="bg1">
                  <a:lumMod val="50000"/>
                </a:schemeClr>
              </a:solidFill>
              <a:latin typeface="Calibri" pitchFamily="34" charset="0"/>
            </a:endParaRPr>
          </a:p>
        </p:txBody>
      </p:sp>
      <p:pic>
        <p:nvPicPr>
          <p:cNvPr id="1026" name="Picture 2" descr="C:\Users\ekocel\Desktop\Haiti\LF_v3.jpg"/>
          <p:cNvPicPr>
            <a:picLocks noChangeAspect="1" noChangeArrowheads="1"/>
          </p:cNvPicPr>
          <p:nvPr/>
        </p:nvPicPr>
        <p:blipFill>
          <a:blip r:embed="rId5" cstate="print"/>
          <a:srcRect/>
          <a:stretch>
            <a:fillRect/>
          </a:stretch>
        </p:blipFill>
        <p:spPr bwMode="auto">
          <a:xfrm>
            <a:off x="380999" y="609600"/>
            <a:ext cx="4325471" cy="334240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C:\Users\ekocel\Desktop\Haiti\LF_v3.jpg"/>
          <p:cNvPicPr>
            <a:picLocks noChangeAspect="1" noChangeArrowheads="1"/>
          </p:cNvPicPr>
          <p:nvPr/>
        </p:nvPicPr>
        <p:blipFill>
          <a:blip r:embed="rId2" cstate="print"/>
          <a:srcRect/>
          <a:stretch>
            <a:fillRect/>
          </a:stretch>
        </p:blipFill>
        <p:spPr bwMode="auto">
          <a:xfrm>
            <a:off x="76200" y="543428"/>
            <a:ext cx="2819400" cy="2178627"/>
          </a:xfrm>
          <a:prstGeom prst="rect">
            <a:avLst/>
          </a:prstGeom>
          <a:noFill/>
        </p:spPr>
      </p:pic>
      <p:sp>
        <p:nvSpPr>
          <p:cNvPr id="4" name="Slide Number Placeholder 3"/>
          <p:cNvSpPr>
            <a:spLocks noGrp="1"/>
          </p:cNvSpPr>
          <p:nvPr>
            <p:ph type="sldNum" sz="quarter" idx="12"/>
          </p:nvPr>
        </p:nvSpPr>
        <p:spPr/>
        <p:txBody>
          <a:bodyPr/>
          <a:lstStyle/>
          <a:p>
            <a:fld id="{BB670C09-E976-425A-BF6F-F369DB8E0AC9}" type="slidenum">
              <a:rPr lang="en-US" smtClean="0"/>
              <a:pPr/>
              <a:t>8</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10"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P-wave </a:t>
            </a:r>
            <a:r>
              <a:rPr lang="en-US" sz="2800" b="1" dirty="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R</a:t>
            </a: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efraction Studies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11" name="TextBox 10"/>
          <p:cNvSpPr txBox="1"/>
          <p:nvPr/>
        </p:nvSpPr>
        <p:spPr>
          <a:xfrm>
            <a:off x="3573598" y="838122"/>
            <a:ext cx="5479848" cy="646331"/>
          </a:xfrm>
          <a:prstGeom prst="rect">
            <a:avLst/>
          </a:prstGeom>
          <a:noFill/>
        </p:spPr>
        <p:txBody>
          <a:bodyPr wrap="square" rtlCol="0">
            <a:spAutoFit/>
          </a:bodyPr>
          <a:lstStyle/>
          <a:p>
            <a:r>
              <a:rPr lang="en-US" dirty="0" smtClean="0">
                <a:latin typeface="Calibri" panose="020F0502020204030204" pitchFamily="34" charset="0"/>
              </a:rPr>
              <a:t>Analysis completed on 2 seismic lines (Line </a:t>
            </a:r>
            <a:r>
              <a:rPr lang="en-US" b="1" dirty="0" smtClean="0">
                <a:latin typeface="Calibri" panose="020F0502020204030204" pitchFamily="34" charset="0"/>
              </a:rPr>
              <a:t>A</a:t>
            </a:r>
            <a:r>
              <a:rPr lang="en-US" dirty="0" smtClean="0">
                <a:latin typeface="Calibri" panose="020F0502020204030204" pitchFamily="34" charset="0"/>
              </a:rPr>
              <a:t> and Line </a:t>
            </a:r>
            <a:r>
              <a:rPr lang="en-US" b="1" dirty="0" smtClean="0">
                <a:latin typeface="Calibri" panose="020F0502020204030204" pitchFamily="34" charset="0"/>
              </a:rPr>
              <a:t>B</a:t>
            </a:r>
            <a:r>
              <a:rPr lang="en-US" dirty="0" smtClean="0">
                <a:latin typeface="Calibri" panose="020F0502020204030204" pitchFamily="34" charset="0"/>
              </a:rPr>
              <a:t>) for a 80 m deep model</a:t>
            </a:r>
            <a:endParaRPr lang="en-US" dirty="0">
              <a:latin typeface="Calibri" panose="020F0502020204030204" pitchFamily="34" charset="0"/>
            </a:endParaRPr>
          </a:p>
        </p:txBody>
      </p:sp>
      <p:sp>
        <p:nvSpPr>
          <p:cNvPr id="12" name="Down Arrow 11"/>
          <p:cNvSpPr/>
          <p:nvPr/>
        </p:nvSpPr>
        <p:spPr>
          <a:xfrm>
            <a:off x="5761100" y="1685544"/>
            <a:ext cx="4572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4518" y="3429000"/>
            <a:ext cx="2650874" cy="2585323"/>
          </a:xfrm>
          <a:prstGeom prst="rect">
            <a:avLst/>
          </a:prstGeom>
          <a:noFill/>
        </p:spPr>
        <p:txBody>
          <a:bodyPr wrap="square" rtlCol="0">
            <a:spAutoFit/>
          </a:bodyPr>
          <a:lstStyle/>
          <a:p>
            <a:pPr marL="342900" indent="-342900"/>
            <a:r>
              <a:rPr lang="en-US" dirty="0" smtClean="0">
                <a:latin typeface="Calibri" panose="020F0502020204030204" pitchFamily="34" charset="0"/>
              </a:rPr>
              <a:t>(1)Top layers are thicker towards south</a:t>
            </a:r>
          </a:p>
          <a:p>
            <a:pPr marL="342900" indent="-342900">
              <a:buAutoNum type="arabicParenBoth"/>
            </a:pPr>
            <a:endParaRPr lang="en-US" dirty="0" smtClean="0">
              <a:latin typeface="Calibri" panose="020F0502020204030204" pitchFamily="34" charset="0"/>
            </a:endParaRPr>
          </a:p>
          <a:p>
            <a:r>
              <a:rPr lang="en-US" dirty="0" smtClean="0">
                <a:latin typeface="Calibri" panose="020F0502020204030204" pitchFamily="34" charset="0"/>
              </a:rPr>
              <a:t>(2)Low P-wave velocities for top 40 to 50 m</a:t>
            </a:r>
          </a:p>
          <a:p>
            <a:endParaRPr lang="en-US" dirty="0" smtClean="0">
              <a:latin typeface="Calibri" panose="020F0502020204030204" pitchFamily="34" charset="0"/>
            </a:endParaRPr>
          </a:p>
          <a:p>
            <a:r>
              <a:rPr lang="en-US" dirty="0" smtClean="0">
                <a:latin typeface="Calibri" panose="020F0502020204030204" pitchFamily="34" charset="0"/>
              </a:rPr>
              <a:t>(3)Relatively consolidated layer boundary is located between 40 to 50m</a:t>
            </a:r>
            <a:endParaRPr lang="en-US" dirty="0">
              <a:latin typeface="Calibri" panose="020F0502020204030204" pitchFamily="34" charset="0"/>
            </a:endParaRPr>
          </a:p>
        </p:txBody>
      </p:sp>
      <p:sp>
        <p:nvSpPr>
          <p:cNvPr id="16" name="Oval 15"/>
          <p:cNvSpPr/>
          <p:nvPr/>
        </p:nvSpPr>
        <p:spPr>
          <a:xfrm>
            <a:off x="990600" y="1219200"/>
            <a:ext cx="228600" cy="3048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335504" y="1591995"/>
            <a:ext cx="228600" cy="272901"/>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2743200" y="2819400"/>
            <a:ext cx="5943600" cy="1781175"/>
            <a:chOff x="2743200" y="2819400"/>
            <a:chExt cx="5943600" cy="1781175"/>
          </a:xfrm>
        </p:grpSpPr>
        <p:pic>
          <p:nvPicPr>
            <p:cNvPr id="20" name="Picture 19" descr="C:\Users\ekocel\Desktop\Haiti\2012_tomography.jpg"/>
            <p:cNvPicPr/>
            <p:nvPr/>
          </p:nvPicPr>
          <p:blipFill>
            <a:blip r:embed="rId3" cstate="print"/>
            <a:srcRect/>
            <a:stretch>
              <a:fillRect/>
            </a:stretch>
          </p:blipFill>
          <p:spPr bwMode="auto">
            <a:xfrm>
              <a:off x="2743200" y="3048000"/>
              <a:ext cx="5943600" cy="1552575"/>
            </a:xfrm>
            <a:prstGeom prst="rect">
              <a:avLst/>
            </a:prstGeom>
            <a:noFill/>
            <a:ln w="9525">
              <a:noFill/>
              <a:miter lim="800000"/>
              <a:headEnd/>
              <a:tailEnd/>
            </a:ln>
          </p:spPr>
        </p:pic>
        <p:sp>
          <p:nvSpPr>
            <p:cNvPr id="14" name="TextBox 13"/>
            <p:cNvSpPr txBox="1"/>
            <p:nvPr/>
          </p:nvSpPr>
          <p:spPr>
            <a:xfrm>
              <a:off x="2830417" y="2819400"/>
              <a:ext cx="1143000" cy="369332"/>
            </a:xfrm>
            <a:prstGeom prst="rect">
              <a:avLst/>
            </a:prstGeom>
            <a:noFill/>
          </p:spPr>
          <p:txBody>
            <a:bodyPr wrap="square" rtlCol="0">
              <a:spAutoFit/>
            </a:bodyPr>
            <a:lstStyle/>
            <a:p>
              <a:r>
                <a:rPr lang="en-US" b="1" dirty="0" smtClean="0">
                  <a:latin typeface="Calibri" pitchFamily="34" charset="0"/>
                </a:rPr>
                <a:t>Line A</a:t>
              </a:r>
              <a:endParaRPr lang="en-US" b="1" dirty="0">
                <a:latin typeface="Calibri" pitchFamily="34" charset="0"/>
              </a:endParaRPr>
            </a:p>
          </p:txBody>
        </p:sp>
      </p:grpSp>
      <p:grpSp>
        <p:nvGrpSpPr>
          <p:cNvPr id="24" name="Group 23"/>
          <p:cNvGrpSpPr/>
          <p:nvPr/>
        </p:nvGrpSpPr>
        <p:grpSpPr>
          <a:xfrm>
            <a:off x="2743200" y="4659868"/>
            <a:ext cx="5943600" cy="1846369"/>
            <a:chOff x="2743200" y="4659868"/>
            <a:chExt cx="5943600" cy="1846369"/>
          </a:xfrm>
        </p:grpSpPr>
        <p:pic>
          <p:nvPicPr>
            <p:cNvPr id="22" name="Picture 21" descr="C:\Users\ekocel\Desktop\Haiti\2013_tomography.jpg"/>
            <p:cNvPicPr/>
            <p:nvPr/>
          </p:nvPicPr>
          <p:blipFill>
            <a:blip r:embed="rId4" cstate="print"/>
            <a:srcRect/>
            <a:stretch>
              <a:fillRect/>
            </a:stretch>
          </p:blipFill>
          <p:spPr bwMode="auto">
            <a:xfrm>
              <a:off x="2743200" y="4953000"/>
              <a:ext cx="5943600" cy="1553237"/>
            </a:xfrm>
            <a:prstGeom prst="rect">
              <a:avLst/>
            </a:prstGeom>
            <a:noFill/>
            <a:ln w="9525">
              <a:noFill/>
              <a:miter lim="800000"/>
              <a:headEnd/>
              <a:tailEnd/>
            </a:ln>
          </p:spPr>
        </p:pic>
        <p:sp>
          <p:nvSpPr>
            <p:cNvPr id="23" name="TextBox 22"/>
            <p:cNvSpPr txBox="1"/>
            <p:nvPr/>
          </p:nvSpPr>
          <p:spPr>
            <a:xfrm>
              <a:off x="2895600" y="4659868"/>
              <a:ext cx="1143000" cy="369332"/>
            </a:xfrm>
            <a:prstGeom prst="rect">
              <a:avLst/>
            </a:prstGeom>
            <a:noFill/>
          </p:spPr>
          <p:txBody>
            <a:bodyPr wrap="square" rtlCol="0">
              <a:spAutoFit/>
            </a:bodyPr>
            <a:lstStyle/>
            <a:p>
              <a:r>
                <a:rPr lang="en-US" b="1" dirty="0" smtClean="0">
                  <a:latin typeface="Calibri" pitchFamily="34" charset="0"/>
                </a:rPr>
                <a:t>Line B</a:t>
              </a:r>
              <a:endParaRPr lang="en-US" b="1" dirty="0">
                <a:latin typeface="Calibri" pitchFamily="34" charset="0"/>
              </a:endParaRPr>
            </a:p>
          </p:txBody>
        </p:sp>
      </p:grpSp>
    </p:spTree>
    <p:extLst>
      <p:ext uri="{BB962C8B-B14F-4D97-AF65-F5344CB8AC3E}">
        <p14:creationId xmlns:p14="http://schemas.microsoft.com/office/powerpoint/2010/main" val="34964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204408" y="3457072"/>
            <a:ext cx="5710992" cy="2739726"/>
          </a:xfrm>
          <a:prstGeom prst="rect">
            <a:avLst/>
          </a:prstGeom>
          <a:noFill/>
          <a:ln w="9525">
            <a:noFill/>
            <a:miter lim="800000"/>
            <a:headEnd/>
            <a:tailEnd/>
          </a:ln>
        </p:spPr>
      </p:pic>
      <p:pic>
        <p:nvPicPr>
          <p:cNvPr id="16" name="Picture 2" descr="C:\Users\ekocel\Desktop\Haiti\LF_v3.jpg"/>
          <p:cNvPicPr>
            <a:picLocks noChangeAspect="1" noChangeArrowheads="1"/>
          </p:cNvPicPr>
          <p:nvPr/>
        </p:nvPicPr>
        <p:blipFill>
          <a:blip r:embed="rId3" cstate="print"/>
          <a:srcRect/>
          <a:stretch>
            <a:fillRect/>
          </a:stretch>
        </p:blipFill>
        <p:spPr bwMode="auto">
          <a:xfrm>
            <a:off x="76200" y="543428"/>
            <a:ext cx="2819400" cy="2178627"/>
          </a:xfrm>
          <a:prstGeom prst="rect">
            <a:avLst/>
          </a:prstGeom>
          <a:noFill/>
        </p:spPr>
      </p:pic>
      <p:pic>
        <p:nvPicPr>
          <p:cNvPr id="4098" name="Picture 2"/>
          <p:cNvPicPr>
            <a:picLocks noChangeAspect="1" noChangeArrowheads="1"/>
          </p:cNvPicPr>
          <p:nvPr/>
        </p:nvPicPr>
        <p:blipFill>
          <a:blip r:embed="rId4" cstate="print"/>
          <a:srcRect/>
          <a:stretch>
            <a:fillRect/>
          </a:stretch>
        </p:blipFill>
        <p:spPr bwMode="auto">
          <a:xfrm>
            <a:off x="3200400" y="1979740"/>
            <a:ext cx="5766023" cy="137306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BB670C09-E976-425A-BF6F-F369DB8E0AC9}" type="slidenum">
              <a:rPr lang="en-US" smtClean="0"/>
              <a:pPr/>
              <a:t>9</a:t>
            </a:fld>
            <a:endParaRPr lang="en-US"/>
          </a:p>
        </p:txBody>
      </p:sp>
      <p:cxnSp>
        <p:nvCxnSpPr>
          <p:cNvPr id="5" name="Straight Connector 4"/>
          <p:cNvCxnSpPr/>
          <p:nvPr/>
        </p:nvCxnSpPr>
        <p:spPr>
          <a:xfrm>
            <a:off x="92326" y="476672"/>
            <a:ext cx="8961120" cy="0"/>
          </a:xfrm>
          <a:prstGeom prst="line">
            <a:avLst/>
          </a:prstGeom>
          <a:ln w="47625">
            <a:solidFill>
              <a:schemeClr val="tx2"/>
            </a:solidFill>
          </a:ln>
        </p:spPr>
        <p:style>
          <a:lnRef idx="3">
            <a:schemeClr val="accent2"/>
          </a:lnRef>
          <a:fillRef idx="0">
            <a:schemeClr val="accent2"/>
          </a:fillRef>
          <a:effectRef idx="2">
            <a:schemeClr val="accent2"/>
          </a:effectRef>
          <a:fontRef idx="minor">
            <a:schemeClr val="tx1"/>
          </a:fontRef>
        </p:style>
      </p:cxnSp>
      <p:sp>
        <p:nvSpPr>
          <p:cNvPr id="8" name="Title 1"/>
          <p:cNvSpPr txBox="1">
            <a:spLocks/>
          </p:cNvSpPr>
          <p:nvPr/>
        </p:nvSpPr>
        <p:spPr>
          <a:xfrm>
            <a:off x="374904" y="45720"/>
            <a:ext cx="8229600" cy="1143000"/>
          </a:xfrm>
          <a:prstGeom prst="rect">
            <a:avLst/>
          </a:prstGeom>
        </p:spPr>
        <p:txBody>
          <a:bodyPr>
            <a:normAutofit/>
          </a:bodyPr>
          <a:lstStyle/>
          <a:p>
            <a:pPr lvl="0" algn="ctr">
              <a:spcBef>
                <a:spcPct val="0"/>
              </a:spcBef>
              <a:defRPr/>
            </a:pPr>
            <a:r>
              <a:rPr lang="en-US" sz="2800" b="1" dirty="0" smtClean="0">
                <a:ln w="6350">
                  <a:noFill/>
                </a:ln>
                <a:solidFill>
                  <a:srgbClr val="FF0000"/>
                </a:solidFill>
                <a:effectLst>
                  <a:outerShdw blurRad="114300" dist="101600" dir="2700000" algn="tl" rotWithShape="0">
                    <a:srgbClr val="000000">
                      <a:alpha val="40000"/>
                    </a:srgbClr>
                  </a:outerShdw>
                </a:effectLst>
                <a:latin typeface="Calibri" panose="020F0502020204030204" pitchFamily="34" charset="0"/>
                <a:ea typeface="+mj-ea"/>
                <a:cs typeface="Times New Roman" pitchFamily="18" charset="0"/>
              </a:rPr>
              <a:t>Shear wave studies</a:t>
            </a:r>
            <a:endParaRPr kumimoji="0" lang="en-US" sz="2800" b="1" i="0" u="none" strike="noStrike" kern="1200" cap="none" spc="0" normalizeH="0" baseline="0" noProof="0" dirty="0">
              <a:ln w="6350">
                <a:noFill/>
              </a:ln>
              <a:solidFill>
                <a:srgbClr val="FF0000"/>
              </a:solidFill>
              <a:effectLst>
                <a:outerShdw blurRad="114300" dist="101600" dir="2700000" algn="tl" rotWithShape="0">
                  <a:srgbClr val="000000">
                    <a:alpha val="40000"/>
                  </a:srgbClr>
                </a:outerShdw>
              </a:effectLst>
              <a:uLnTx/>
              <a:uFillTx/>
              <a:latin typeface="Calibri" panose="020F0502020204030204" pitchFamily="34" charset="0"/>
              <a:ea typeface="+mj-ea"/>
              <a:cs typeface="Times New Roman" pitchFamily="18" charset="0"/>
            </a:endParaRPr>
          </a:p>
        </p:txBody>
      </p:sp>
      <p:sp>
        <p:nvSpPr>
          <p:cNvPr id="9" name="TextBox 8"/>
          <p:cNvSpPr txBox="1"/>
          <p:nvPr/>
        </p:nvSpPr>
        <p:spPr>
          <a:xfrm>
            <a:off x="3505200" y="838200"/>
            <a:ext cx="8215246" cy="369332"/>
          </a:xfrm>
          <a:prstGeom prst="rect">
            <a:avLst/>
          </a:prstGeom>
          <a:noFill/>
        </p:spPr>
        <p:txBody>
          <a:bodyPr wrap="square" rtlCol="0">
            <a:spAutoFit/>
          </a:bodyPr>
          <a:lstStyle/>
          <a:p>
            <a:r>
              <a:rPr lang="en-US" dirty="0" smtClean="0">
                <a:latin typeface="Calibri" panose="020F0502020204030204" pitchFamily="34" charset="0"/>
              </a:rPr>
              <a:t>Shear wave velocities obtained by MASW method</a:t>
            </a:r>
            <a:endParaRPr lang="en-US" dirty="0">
              <a:latin typeface="Calibri" panose="020F0502020204030204" pitchFamily="34" charset="0"/>
            </a:endParaRPr>
          </a:p>
        </p:txBody>
      </p:sp>
      <p:sp>
        <p:nvSpPr>
          <p:cNvPr id="22" name="TextBox 21"/>
          <p:cNvSpPr txBox="1"/>
          <p:nvPr/>
        </p:nvSpPr>
        <p:spPr>
          <a:xfrm>
            <a:off x="3352800" y="3276600"/>
            <a:ext cx="874776" cy="369332"/>
          </a:xfrm>
          <a:prstGeom prst="rect">
            <a:avLst/>
          </a:prstGeom>
          <a:noFill/>
        </p:spPr>
        <p:txBody>
          <a:bodyPr wrap="square" rtlCol="0">
            <a:spAutoFit/>
          </a:bodyPr>
          <a:lstStyle/>
          <a:p>
            <a:r>
              <a:rPr lang="en-US" b="1" dirty="0" smtClean="0">
                <a:latin typeface="Calibri" panose="020F0502020204030204" pitchFamily="34" charset="0"/>
              </a:rPr>
              <a:t>Line D</a:t>
            </a:r>
            <a:endParaRPr lang="en-US" b="1" dirty="0">
              <a:latin typeface="Calibri" panose="020F0502020204030204" pitchFamily="34" charset="0"/>
            </a:endParaRPr>
          </a:p>
        </p:txBody>
      </p:sp>
      <p:sp>
        <p:nvSpPr>
          <p:cNvPr id="23" name="TextBox 22"/>
          <p:cNvSpPr txBox="1"/>
          <p:nvPr/>
        </p:nvSpPr>
        <p:spPr>
          <a:xfrm>
            <a:off x="3352800" y="4736068"/>
            <a:ext cx="874776" cy="369332"/>
          </a:xfrm>
          <a:prstGeom prst="rect">
            <a:avLst/>
          </a:prstGeom>
          <a:noFill/>
        </p:spPr>
        <p:txBody>
          <a:bodyPr wrap="square" rtlCol="0">
            <a:spAutoFit/>
          </a:bodyPr>
          <a:lstStyle/>
          <a:p>
            <a:r>
              <a:rPr lang="en-US" b="1" dirty="0" smtClean="0">
                <a:latin typeface="Calibri" panose="020F0502020204030204" pitchFamily="34" charset="0"/>
              </a:rPr>
              <a:t>Line B</a:t>
            </a:r>
            <a:endParaRPr lang="en-US" b="1" dirty="0">
              <a:latin typeface="Calibri" panose="020F0502020204030204" pitchFamily="34" charset="0"/>
            </a:endParaRPr>
          </a:p>
        </p:txBody>
      </p:sp>
      <p:sp>
        <p:nvSpPr>
          <p:cNvPr id="26" name="TextBox 25"/>
          <p:cNvSpPr txBox="1"/>
          <p:nvPr/>
        </p:nvSpPr>
        <p:spPr>
          <a:xfrm>
            <a:off x="152400" y="2971800"/>
            <a:ext cx="2971800" cy="2862322"/>
          </a:xfrm>
          <a:prstGeom prst="rect">
            <a:avLst/>
          </a:prstGeom>
          <a:noFill/>
        </p:spPr>
        <p:txBody>
          <a:bodyPr wrap="square" rtlCol="0">
            <a:spAutoFit/>
          </a:bodyPr>
          <a:lstStyle/>
          <a:p>
            <a:pPr>
              <a:buFont typeface="Arial" pitchFamily="34" charset="0"/>
              <a:buChar char="•"/>
            </a:pPr>
            <a:r>
              <a:rPr lang="en-US" dirty="0" smtClean="0">
                <a:latin typeface="Calibri" pitchFamily="34" charset="0"/>
              </a:rPr>
              <a:t>Low S-wave velocities for 20 m deep model</a:t>
            </a:r>
          </a:p>
          <a:p>
            <a:pPr>
              <a:buFont typeface="Arial" pitchFamily="34" charset="0"/>
              <a:buChar char="•"/>
            </a:pPr>
            <a:endParaRPr lang="en-US" dirty="0" smtClean="0">
              <a:latin typeface="Calibri" pitchFamily="34" charset="0"/>
            </a:endParaRPr>
          </a:p>
          <a:p>
            <a:pPr>
              <a:buFont typeface="Arial" pitchFamily="34" charset="0"/>
              <a:buChar char="•"/>
            </a:pPr>
            <a:r>
              <a:rPr lang="en-US" dirty="0" smtClean="0">
                <a:latin typeface="Calibri" pitchFamily="34" charset="0"/>
              </a:rPr>
              <a:t>Line A- top layer shows slight thickening towards south</a:t>
            </a:r>
          </a:p>
          <a:p>
            <a:pPr>
              <a:buFont typeface="Arial" pitchFamily="34" charset="0"/>
              <a:buChar char="•"/>
            </a:pPr>
            <a:endParaRPr lang="en-US" dirty="0" smtClean="0">
              <a:latin typeface="Calibri" pitchFamily="34" charset="0"/>
            </a:endParaRPr>
          </a:p>
          <a:p>
            <a:pPr>
              <a:buFont typeface="Arial" pitchFamily="34" charset="0"/>
              <a:buChar char="•"/>
            </a:pPr>
            <a:r>
              <a:rPr lang="en-US" dirty="0" smtClean="0">
                <a:latin typeface="Calibri" pitchFamily="34" charset="0"/>
              </a:rPr>
              <a:t>Overlapping lines (B and D)</a:t>
            </a:r>
          </a:p>
          <a:p>
            <a:pPr>
              <a:buFont typeface="Arial" pitchFamily="34" charset="0"/>
              <a:buChar char="•"/>
            </a:pPr>
            <a:endParaRPr lang="en-US" dirty="0" smtClean="0">
              <a:latin typeface="Calibri" pitchFamily="34" charset="0"/>
            </a:endParaRPr>
          </a:p>
          <a:p>
            <a:pPr>
              <a:buFont typeface="Arial" pitchFamily="34" charset="0"/>
              <a:buChar char="•"/>
            </a:pPr>
            <a:r>
              <a:rPr lang="en-US" dirty="0" smtClean="0">
                <a:latin typeface="Calibri" pitchFamily="34" charset="0"/>
              </a:rPr>
              <a:t>Velocity inversion on line B and D observed</a:t>
            </a:r>
            <a:endParaRPr lang="en-US" dirty="0">
              <a:latin typeface="Calibri" pitchFamily="34" charset="0"/>
            </a:endParaRPr>
          </a:p>
        </p:txBody>
      </p:sp>
      <p:sp>
        <p:nvSpPr>
          <p:cNvPr id="11" name="TextBox 10"/>
          <p:cNvSpPr txBox="1"/>
          <p:nvPr/>
        </p:nvSpPr>
        <p:spPr>
          <a:xfrm>
            <a:off x="3352800" y="1828800"/>
            <a:ext cx="874776" cy="369332"/>
          </a:xfrm>
          <a:prstGeom prst="rect">
            <a:avLst/>
          </a:prstGeom>
          <a:noFill/>
        </p:spPr>
        <p:txBody>
          <a:bodyPr wrap="square" rtlCol="0">
            <a:spAutoFit/>
          </a:bodyPr>
          <a:lstStyle/>
          <a:p>
            <a:r>
              <a:rPr lang="en-US" b="1" dirty="0" smtClean="0">
                <a:latin typeface="Calibri" panose="020F0502020204030204" pitchFamily="34" charset="0"/>
              </a:rPr>
              <a:t>Line A</a:t>
            </a:r>
            <a:endParaRPr lang="en-US" b="1" dirty="0">
              <a:latin typeface="Calibri" panose="020F0502020204030204" pitchFamily="34" charset="0"/>
            </a:endParaRPr>
          </a:p>
        </p:txBody>
      </p:sp>
      <p:pic>
        <p:nvPicPr>
          <p:cNvPr id="4100" name="Picture 4"/>
          <p:cNvPicPr>
            <a:picLocks noChangeAspect="1" noChangeArrowheads="1"/>
          </p:cNvPicPr>
          <p:nvPr/>
        </p:nvPicPr>
        <p:blipFill>
          <a:blip r:embed="rId5" cstate="print"/>
          <a:srcRect/>
          <a:stretch>
            <a:fillRect/>
          </a:stretch>
        </p:blipFill>
        <p:spPr bwMode="auto">
          <a:xfrm>
            <a:off x="6324600" y="6248400"/>
            <a:ext cx="2429309" cy="479325"/>
          </a:xfrm>
          <a:prstGeom prst="rect">
            <a:avLst/>
          </a:prstGeom>
          <a:noFill/>
          <a:ln w="9525">
            <a:noFill/>
            <a:miter lim="800000"/>
            <a:headEnd/>
            <a:tailEnd/>
          </a:ln>
        </p:spPr>
      </p:pic>
      <p:sp>
        <p:nvSpPr>
          <p:cNvPr id="19" name="Down Arrow 18"/>
          <p:cNvSpPr/>
          <p:nvPr/>
        </p:nvSpPr>
        <p:spPr>
          <a:xfrm>
            <a:off x="5867400" y="1295400"/>
            <a:ext cx="3048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8561" y="2751741"/>
            <a:ext cx="2799477" cy="323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437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1952</TotalTime>
  <Words>1159</Words>
  <Application>Microsoft Office PowerPoint</Application>
  <PresentationFormat>On-screen Show (4:3)</PresentationFormat>
  <Paragraphs>313</Paragraphs>
  <Slides>24</Slides>
  <Notes>2</Notes>
  <HiddenSlides>3</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Equity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eray</dc:creator>
  <cp:lastModifiedBy>eray</cp:lastModifiedBy>
  <cp:revision>179</cp:revision>
  <dcterms:created xsi:type="dcterms:W3CDTF">2014-03-23T17:44:48Z</dcterms:created>
  <dcterms:modified xsi:type="dcterms:W3CDTF">2014-04-02T05:16:38Z</dcterms:modified>
</cp:coreProperties>
</file>